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927" r:id="rId2"/>
    <p:sldId id="897" r:id="rId3"/>
    <p:sldId id="885" r:id="rId4"/>
    <p:sldId id="899" r:id="rId5"/>
    <p:sldId id="282" r:id="rId6"/>
    <p:sldId id="757" r:id="rId7"/>
    <p:sldId id="379" r:id="rId8"/>
    <p:sldId id="880" r:id="rId9"/>
    <p:sldId id="884" r:id="rId10"/>
    <p:sldId id="968" r:id="rId11"/>
    <p:sldId id="928" r:id="rId12"/>
    <p:sldId id="969" r:id="rId13"/>
    <p:sldId id="427" r:id="rId14"/>
    <p:sldId id="428" r:id="rId15"/>
    <p:sldId id="434" r:id="rId16"/>
    <p:sldId id="438" r:id="rId17"/>
    <p:sldId id="985" r:id="rId18"/>
    <p:sldId id="989" r:id="rId19"/>
    <p:sldId id="902" r:id="rId20"/>
    <p:sldId id="896" r:id="rId21"/>
    <p:sldId id="905" r:id="rId22"/>
    <p:sldId id="991" r:id="rId23"/>
    <p:sldId id="883" r:id="rId24"/>
    <p:sldId id="906" r:id="rId25"/>
    <p:sldId id="993" r:id="rId26"/>
    <p:sldId id="359" r:id="rId27"/>
    <p:sldId id="354" r:id="rId28"/>
    <p:sldId id="360" r:id="rId29"/>
    <p:sldId id="958" r:id="rId30"/>
    <p:sldId id="959" r:id="rId31"/>
    <p:sldId id="960" r:id="rId32"/>
    <p:sldId id="961" r:id="rId33"/>
    <p:sldId id="962" r:id="rId34"/>
    <p:sldId id="963" r:id="rId35"/>
    <p:sldId id="358" r:id="rId36"/>
    <p:sldId id="994" r:id="rId37"/>
    <p:sldId id="381" r:id="rId38"/>
    <p:sldId id="931" r:id="rId39"/>
    <p:sldId id="474" r:id="rId40"/>
    <p:sldId id="87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A2B"/>
    <a:srgbClr val="003DBB"/>
    <a:srgbClr val="2D2922"/>
    <a:srgbClr val="433C31"/>
    <a:srgbClr val="DC5E35"/>
    <a:srgbClr val="FADD44"/>
    <a:srgbClr val="5D7BA3"/>
    <a:srgbClr val="F4DCD8"/>
    <a:srgbClr val="FAFBFB"/>
    <a:srgbClr val="CAA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/>
    <p:restoredTop sz="92412"/>
  </p:normalViewPr>
  <p:slideViewPr>
    <p:cSldViewPr snapToGrid="0" snapToObjects="1" showGuides="1">
      <p:cViewPr varScale="1">
        <p:scale>
          <a:sx n="76" d="100"/>
          <a:sy n="76" d="100"/>
        </p:scale>
        <p:origin x="155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9A3E-2702-1047-97F7-D52873CD973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A9284-D8BD-EC4D-89A6-5F01F3230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58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A9284-D8BD-EC4D-89A6-5F01F3230E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87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28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21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29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08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30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12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31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13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32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4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33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62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34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97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35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24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36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67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37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99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a8b467bc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a8b467bc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54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38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17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9C8BF-CEA9-D74C-A5F7-A15E8B59C5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2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81CE9-C9AB-1440-814E-8E2372623E6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ヒラギノ角ゴ Pro W3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ヒラギノ角ゴ Pro W3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1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a8b467bc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a8b467bc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58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Core?</a:t>
            </a:r>
          </a:p>
          <a:p>
            <a:r>
              <a:rPr lang="en-US" dirty="0"/>
              <a:t>For Store Project?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C8BF-CEA9-D74C-A5F7-A15E8B59C5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00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C8BF-CEA9-D74C-A5F7-A15E8B59C5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63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a8b467bc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a8b467bc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039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C8BF-CEA9-D74C-A5F7-A15E8B59C5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54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A581CE9-C9AB-1440-814E-8E2372623E6A}" type="slidenum">
              <a:rPr lang="en-GB" sz="1200"/>
              <a:pPr eaLnBrk="1" hangingPunct="1"/>
              <a:t>27</a:t>
            </a:fld>
            <a:endParaRPr lang="en-GB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2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0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38BFE-7F73-154C-952B-59F1C92813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1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198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8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7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0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7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9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2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7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D7355-97C1-F54E-AB36-C4EB96E4B2C0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B7AA9-225E-1545-88EA-4DA07DB140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3BD42-54AA-D44B-99DB-6A46E7FC1C8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9713"/>
            <a:ext cx="2387600" cy="768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51B3AF-9067-DE4D-8419-EFDF96C48BD0}"/>
              </a:ext>
            </a:extLst>
          </p:cNvPr>
          <p:cNvSpPr txBox="1"/>
          <p:nvPr userDrawn="1"/>
        </p:nvSpPr>
        <p:spPr>
          <a:xfrm>
            <a:off x="5439288" y="6133421"/>
            <a:ext cx="3577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DC5E35"/>
                </a:solidFill>
                <a:latin typeface="Pangram Light" pitchFamily="2" charset="77"/>
              </a:rPr>
              <a:t>Tweet @</a:t>
            </a:r>
            <a:r>
              <a:rPr lang="en-US" sz="2000" dirty="0" err="1">
                <a:solidFill>
                  <a:srgbClr val="DC5E35"/>
                </a:solidFill>
                <a:latin typeface="Pangram Light" pitchFamily="2" charset="77"/>
              </a:rPr>
              <a:t>DavidBurgessFR</a:t>
            </a:r>
            <a:endParaRPr lang="en-US" sz="2000" dirty="0">
              <a:solidFill>
                <a:srgbClr val="DC5E35"/>
              </a:solidFill>
              <a:latin typeface="Pangram Light" pitchFamily="2" charset="77"/>
            </a:endParaRPr>
          </a:p>
          <a:p>
            <a:pPr algn="r"/>
            <a:r>
              <a:rPr lang="en-US" sz="2000" dirty="0">
                <a:solidFill>
                  <a:srgbClr val="DC5E35"/>
                </a:solidFill>
                <a:latin typeface="Pangram Light" pitchFamily="2" charset="77"/>
              </a:rPr>
              <a:t>Visit </a:t>
            </a:r>
            <a:r>
              <a:rPr lang="en-US" sz="2000" dirty="0" err="1">
                <a:solidFill>
                  <a:srgbClr val="DC5E35"/>
                </a:solidFill>
                <a:latin typeface="Pangram Light" pitchFamily="2" charset="77"/>
              </a:rPr>
              <a:t>ApolloFundraising.com</a:t>
            </a:r>
            <a:endParaRPr lang="en-US" sz="2000" dirty="0">
              <a:solidFill>
                <a:srgbClr val="DC5E35"/>
              </a:solidFill>
              <a:latin typeface="Pangram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138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1ECF0-084D-AA41-84F9-22C8FB0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CA5116-2639-6645-80E0-438EABC1B7E4}"/>
              </a:ext>
            </a:extLst>
          </p:cNvPr>
          <p:cNvSpPr txBox="1"/>
          <p:nvPr/>
        </p:nvSpPr>
        <p:spPr>
          <a:xfrm>
            <a:off x="4146453" y="181957"/>
            <a:ext cx="47523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Pangram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From Bin to Win:</a:t>
            </a:r>
          </a:p>
          <a:p>
            <a:pPr algn="r"/>
            <a:r>
              <a:rPr lang="en-US" sz="4400" dirty="0">
                <a:latin typeface="Pangram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Writing better funding proposals</a:t>
            </a:r>
          </a:p>
          <a:p>
            <a:pPr algn="r"/>
            <a:endParaRPr lang="en-US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4400" dirty="0">
                <a:latin typeface="Pangram Light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David Burgess</a:t>
            </a:r>
            <a:endParaRPr lang="en-US" sz="2800" dirty="0">
              <a:latin typeface="Pangram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1C9D7B-52CA-D44F-9030-8CCBB9B797F6}"/>
              </a:ext>
            </a:extLst>
          </p:cNvPr>
          <p:cNvSpPr/>
          <p:nvPr/>
        </p:nvSpPr>
        <p:spPr>
          <a:xfrm>
            <a:off x="8044070" y="5141843"/>
            <a:ext cx="854764" cy="212035"/>
          </a:xfrm>
          <a:prstGeom prst="rect">
            <a:avLst/>
          </a:prstGeom>
          <a:solidFill>
            <a:srgbClr val="F0E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8FB29A-427D-6248-B919-C302C029D1B9}"/>
              </a:ext>
            </a:extLst>
          </p:cNvPr>
          <p:cNvSpPr/>
          <p:nvPr/>
        </p:nvSpPr>
        <p:spPr>
          <a:xfrm rot="21242367">
            <a:off x="8044070" y="5098564"/>
            <a:ext cx="854764" cy="212035"/>
          </a:xfrm>
          <a:prstGeom prst="rect">
            <a:avLst/>
          </a:prstGeom>
          <a:solidFill>
            <a:srgbClr val="F0E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8F1AE3-415B-6F4B-8B99-123D995FA3AE}"/>
              </a:ext>
            </a:extLst>
          </p:cNvPr>
          <p:cNvSpPr/>
          <p:nvPr/>
        </p:nvSpPr>
        <p:spPr>
          <a:xfrm>
            <a:off x="3233530" y="5141843"/>
            <a:ext cx="755374" cy="212035"/>
          </a:xfrm>
          <a:prstGeom prst="rect">
            <a:avLst/>
          </a:prstGeom>
          <a:solidFill>
            <a:srgbClr val="FB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E83CB-1219-8A45-A588-FB0C5E4DCA54}"/>
              </a:ext>
            </a:extLst>
          </p:cNvPr>
          <p:cNvSpPr txBox="1"/>
          <p:nvPr/>
        </p:nvSpPr>
        <p:spPr>
          <a:xfrm rot="21291676">
            <a:off x="3248294" y="5072749"/>
            <a:ext cx="88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A972AA-0F9A-B447-B7E0-C64FDDCA6B16}"/>
              </a:ext>
            </a:extLst>
          </p:cNvPr>
          <p:cNvSpPr txBox="1"/>
          <p:nvPr/>
        </p:nvSpPr>
        <p:spPr>
          <a:xfrm>
            <a:off x="8058969" y="5054286"/>
            <a:ext cx="74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Fund</a:t>
            </a:r>
          </a:p>
        </p:txBody>
      </p:sp>
    </p:spTree>
    <p:extLst>
      <p:ext uri="{BB962C8B-B14F-4D97-AF65-F5344CB8AC3E}">
        <p14:creationId xmlns:p14="http://schemas.microsoft.com/office/powerpoint/2010/main" val="163924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3" y="365126"/>
            <a:ext cx="8602133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E5F40"/>
                </a:solidFill>
                <a:latin typeface="Pangram Light" pitchFamily="2" charset="77"/>
              </a:rPr>
              <a:t>What do Trusts need to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37292"/>
            <a:ext cx="7886700" cy="3720041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400" dirty="0">
                <a:latin typeface="Pangram Light" pitchFamily="2" charset="77"/>
              </a:rPr>
              <a:t> How does this meet our aims?</a:t>
            </a:r>
          </a:p>
          <a:p>
            <a:pPr>
              <a:buBlip>
                <a:blip r:embed="rId2"/>
              </a:buBlip>
            </a:pPr>
            <a:r>
              <a:rPr lang="en-US" sz="2400" dirty="0">
                <a:latin typeface="Pangram Light" pitchFamily="2" charset="77"/>
              </a:rPr>
              <a:t> What is the need for this work?</a:t>
            </a:r>
          </a:p>
          <a:p>
            <a:pPr>
              <a:buBlip>
                <a:blip r:embed="rId2"/>
              </a:buBlip>
            </a:pPr>
            <a:r>
              <a:rPr lang="en-US" sz="2400" dirty="0">
                <a:latin typeface="Pangram Light" pitchFamily="2" charset="77"/>
              </a:rPr>
              <a:t> How much money do they need? And when?</a:t>
            </a:r>
          </a:p>
          <a:p>
            <a:pPr>
              <a:buBlip>
                <a:blip r:embed="rId2"/>
              </a:buBlip>
            </a:pPr>
            <a:r>
              <a:rPr lang="en-US" sz="2400" dirty="0">
                <a:latin typeface="Pangram Light" pitchFamily="2" charset="77"/>
              </a:rPr>
              <a:t> What impact will our gift have? Value for money?</a:t>
            </a:r>
          </a:p>
          <a:p>
            <a:pPr>
              <a:buBlip>
                <a:blip r:embed="rId2"/>
              </a:buBlip>
            </a:pPr>
            <a:r>
              <a:rPr lang="en-US" sz="2400" dirty="0">
                <a:latin typeface="Pangram Light" pitchFamily="2" charset="77"/>
              </a:rPr>
              <a:t> What are the risks?</a:t>
            </a:r>
          </a:p>
          <a:p>
            <a:endParaRPr lang="en-US" sz="2400" dirty="0">
              <a:latin typeface="Pangram Light" pitchFamily="2" charset="77"/>
            </a:endParaRPr>
          </a:p>
          <a:p>
            <a:pPr marL="0" indent="0">
              <a:buNone/>
            </a:pPr>
            <a:r>
              <a:rPr lang="en-US" sz="2400" dirty="0">
                <a:latin typeface="Pangram Light" pitchFamily="2" charset="77"/>
              </a:rPr>
              <a:t>Why should </a:t>
            </a:r>
            <a:r>
              <a:rPr lang="en-US" sz="2400" b="1" dirty="0">
                <a:solidFill>
                  <a:srgbClr val="DC5E35"/>
                </a:solidFill>
                <a:latin typeface="Pangram Light" pitchFamily="2" charset="77"/>
              </a:rPr>
              <a:t>we</a:t>
            </a:r>
            <a:r>
              <a:rPr lang="en-US" sz="2400" dirty="0">
                <a:latin typeface="Pangram Light" pitchFamily="2" charset="77"/>
              </a:rPr>
              <a:t> support this over other projects?</a:t>
            </a:r>
          </a:p>
        </p:txBody>
      </p:sp>
    </p:spTree>
    <p:extLst>
      <p:ext uri="{BB962C8B-B14F-4D97-AF65-F5344CB8AC3E}">
        <p14:creationId xmlns:p14="http://schemas.microsoft.com/office/powerpoint/2010/main" val="251271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70015-85B1-8542-8B63-0416563A7B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29325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DA746B0-5EB7-9B49-89A3-4B5DED6B79E2}"/>
              </a:ext>
            </a:extLst>
          </p:cNvPr>
          <p:cNvSpPr/>
          <p:nvPr/>
        </p:nvSpPr>
        <p:spPr>
          <a:xfrm>
            <a:off x="1" y="0"/>
            <a:ext cx="3657600" cy="2632363"/>
          </a:xfrm>
          <a:prstGeom prst="wedgeEllipseCallout">
            <a:avLst>
              <a:gd name="adj1" fmla="val 55732"/>
              <a:gd name="adj2" fmla="val 46711"/>
            </a:avLst>
          </a:prstGeom>
          <a:solidFill>
            <a:srgbClr val="DC5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ngram Light" pitchFamily="2" charset="77"/>
              </a:rPr>
              <a:t>Ask not what this Trust can do for you…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E9DFF978-B3DE-F346-A9E2-D63E9AB00EBF}"/>
              </a:ext>
            </a:extLst>
          </p:cNvPr>
          <p:cNvSpPr/>
          <p:nvPr/>
        </p:nvSpPr>
        <p:spPr>
          <a:xfrm>
            <a:off x="5486401" y="0"/>
            <a:ext cx="3657600" cy="2632363"/>
          </a:xfrm>
          <a:prstGeom prst="wedgeEllipseCallout">
            <a:avLst>
              <a:gd name="adj1" fmla="val -60177"/>
              <a:gd name="adj2" fmla="val 46711"/>
            </a:avLst>
          </a:prstGeom>
          <a:solidFill>
            <a:srgbClr val="DC5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ngram Light" pitchFamily="2" charset="77"/>
              </a:rPr>
              <a:t>…but rather what you can do for this Trust</a:t>
            </a:r>
          </a:p>
        </p:txBody>
      </p:sp>
    </p:spTree>
    <p:extLst>
      <p:ext uri="{BB962C8B-B14F-4D97-AF65-F5344CB8AC3E}">
        <p14:creationId xmlns:p14="http://schemas.microsoft.com/office/powerpoint/2010/main" val="2570091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F78B66-6DF5-F049-9B09-605E36FEE0F6}"/>
              </a:ext>
            </a:extLst>
          </p:cNvPr>
          <p:cNvSpPr txBox="1"/>
          <p:nvPr/>
        </p:nvSpPr>
        <p:spPr>
          <a:xfrm>
            <a:off x="133901" y="239999"/>
            <a:ext cx="8876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DC5E35"/>
                </a:solidFill>
                <a:latin typeface="Pangram Light" pitchFamily="2" charset="77"/>
              </a:rPr>
              <a:t>What can you do about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871DB-097A-5A41-80AF-3484361D24D0}"/>
              </a:ext>
            </a:extLst>
          </p:cNvPr>
          <p:cNvSpPr txBox="1"/>
          <p:nvPr/>
        </p:nvSpPr>
        <p:spPr>
          <a:xfrm>
            <a:off x="443946" y="1293466"/>
            <a:ext cx="82561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Be picky about who you apply to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Make sure you fully understand the funder’s aims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Be explicit about how your project will help the funder meet those aims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Quantify the impact their grant will have against those aims</a:t>
            </a:r>
          </a:p>
          <a:p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Use the funder’s language…but show you know what it means/how it is relevant to you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48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3676"/>
            <a:ext cx="78867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DB623E"/>
                </a:solidFill>
                <a:latin typeface="Pangram Light" pitchFamily="2" charset="77"/>
              </a:rPr>
              <a:t>Are they the right funder?</a:t>
            </a:r>
            <a:br>
              <a:rPr lang="en-GB" dirty="0">
                <a:solidFill>
                  <a:srgbClr val="DB623E"/>
                </a:solidFill>
                <a:latin typeface="Pangram Light" pitchFamily="2" charset="77"/>
              </a:rPr>
            </a:br>
            <a:r>
              <a:rPr lang="en-GB" dirty="0">
                <a:solidFill>
                  <a:srgbClr val="DB623E"/>
                </a:solidFill>
                <a:latin typeface="Pangram Light" pitchFamily="2" charset="77"/>
              </a:rPr>
              <a:t>Are you the right charity?</a:t>
            </a:r>
          </a:p>
        </p:txBody>
      </p:sp>
      <p:sp>
        <p:nvSpPr>
          <p:cNvPr id="3" name="Oval 2"/>
          <p:cNvSpPr/>
          <p:nvPr/>
        </p:nvSpPr>
        <p:spPr>
          <a:xfrm>
            <a:off x="1710267" y="1811867"/>
            <a:ext cx="3285163" cy="2811509"/>
          </a:xfrm>
          <a:prstGeom prst="ellipse">
            <a:avLst/>
          </a:prstGeom>
          <a:solidFill>
            <a:srgbClr val="559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Pangram Light" pitchFamily="2" charset="77"/>
              </a:rPr>
              <a:t>Motivation</a:t>
            </a:r>
          </a:p>
        </p:txBody>
      </p:sp>
      <p:sp>
        <p:nvSpPr>
          <p:cNvPr id="10" name="Oval 9"/>
          <p:cNvSpPr/>
          <p:nvPr/>
        </p:nvSpPr>
        <p:spPr>
          <a:xfrm>
            <a:off x="4241793" y="1811867"/>
            <a:ext cx="3285164" cy="2811509"/>
          </a:xfrm>
          <a:prstGeom prst="ellipse">
            <a:avLst/>
          </a:prstGeom>
          <a:solidFill>
            <a:srgbClr val="CE5F4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latin typeface="Pangram Light" pitchFamily="2" charset="77"/>
              </a:rPr>
              <a:t>Capacity</a:t>
            </a:r>
          </a:p>
        </p:txBody>
      </p:sp>
      <p:sp>
        <p:nvSpPr>
          <p:cNvPr id="11" name="Oval 10"/>
          <p:cNvSpPr/>
          <p:nvPr/>
        </p:nvSpPr>
        <p:spPr>
          <a:xfrm>
            <a:off x="2756190" y="3380548"/>
            <a:ext cx="3285164" cy="2935585"/>
          </a:xfrm>
          <a:prstGeom prst="ellipse">
            <a:avLst/>
          </a:prstGeom>
          <a:solidFill>
            <a:srgbClr val="5B8626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Pangram Light" pitchFamily="2" charset="77"/>
              </a:rPr>
              <a:t>Reach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4213217" y="3289108"/>
            <a:ext cx="753638" cy="60362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7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396017-D4A4-6941-B3D1-B34A9F1B0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612" y="1612543"/>
            <a:ext cx="3711388" cy="4472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93" y="198437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CE5F40"/>
                </a:solidFill>
                <a:latin typeface="Pangram Light" pitchFamily="2" charset="77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093" y="1450145"/>
            <a:ext cx="6232374" cy="3914274"/>
          </a:xfrm>
        </p:spPr>
        <p:txBody>
          <a:bodyPr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2400" dirty="0">
                <a:latin typeface="Pangram Light" pitchFamily="2" charset="77"/>
              </a:rPr>
              <a:t> Closeness to stated aims &amp; objectives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2400" dirty="0">
                <a:latin typeface="Pangram Light" pitchFamily="2" charset="77"/>
              </a:rPr>
              <a:t> </a:t>
            </a:r>
            <a:r>
              <a:rPr lang="en-US" sz="2400" dirty="0" err="1">
                <a:latin typeface="Pangram Light" pitchFamily="2" charset="77"/>
              </a:rPr>
              <a:t>Favoured</a:t>
            </a:r>
            <a:r>
              <a:rPr lang="en-US" sz="2400" dirty="0">
                <a:latin typeface="Pangram Light" pitchFamily="2" charset="77"/>
              </a:rPr>
              <a:t> projects – Core? Capital?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2400" dirty="0">
                <a:latin typeface="Pangram Light" pitchFamily="2" charset="77"/>
              </a:rPr>
              <a:t> Priority areas/Strategic </a:t>
            </a:r>
            <a:r>
              <a:rPr lang="en-US" sz="2400" dirty="0" err="1">
                <a:latin typeface="Pangram Light" pitchFamily="2" charset="77"/>
              </a:rPr>
              <a:t>programmes</a:t>
            </a:r>
            <a:endParaRPr lang="en-US" sz="2400" dirty="0">
              <a:latin typeface="Pangram Light" pitchFamily="2" charset="77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2400" dirty="0">
                <a:latin typeface="Pangram Light" pitchFamily="2" charset="77"/>
              </a:rPr>
              <a:t> Funded similar things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2400" dirty="0">
                <a:latin typeface="Pangram Light" pitchFamily="2" charset="77"/>
              </a:rPr>
              <a:t> Future Plans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2400" dirty="0">
                <a:latin typeface="Pangram Light" pitchFamily="2" charset="77"/>
              </a:rPr>
              <a:t> Signs of flexibility</a:t>
            </a:r>
          </a:p>
        </p:txBody>
      </p:sp>
    </p:spTree>
    <p:extLst>
      <p:ext uri="{BB962C8B-B14F-4D97-AF65-F5344CB8AC3E}">
        <p14:creationId xmlns:p14="http://schemas.microsoft.com/office/powerpoint/2010/main" val="89192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19" y="168178"/>
            <a:ext cx="870978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E5F40"/>
                </a:solidFill>
                <a:latin typeface="Pangram Light" pitchFamily="2" charset="77"/>
              </a:rPr>
              <a:t>Capacity to Give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19" y="1524252"/>
            <a:ext cx="5384800" cy="39142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Blip>
                <a:blip r:embed="rId2"/>
              </a:buBlip>
              <a:defRPr/>
            </a:pPr>
            <a:r>
              <a:rPr lang="en-US" sz="2400" dirty="0">
                <a:latin typeface="Pangram Light" pitchFamily="2" charset="77"/>
              </a:rPr>
              <a:t>Average Grant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Blip>
                <a:blip r:embed="rId2"/>
              </a:buBlip>
              <a:defRPr/>
            </a:pPr>
            <a:r>
              <a:rPr lang="en-US" sz="2400" dirty="0">
                <a:latin typeface="Pangram Light" pitchFamily="2" charset="77"/>
              </a:rPr>
              <a:t>Upper and lower limits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Blip>
                <a:blip r:embed="rId2"/>
              </a:buBlip>
              <a:defRPr/>
            </a:pPr>
            <a:r>
              <a:rPr lang="en-US" sz="2400" dirty="0">
                <a:latin typeface="Pangram Light" pitchFamily="2" charset="77"/>
              </a:rPr>
              <a:t>Amount to new projects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Blip>
                <a:blip r:embed="rId2"/>
              </a:buBlip>
              <a:defRPr/>
            </a:pPr>
            <a:r>
              <a:rPr lang="en-US" sz="2400" dirty="0">
                <a:latin typeface="Pangram Light" pitchFamily="2" charset="77"/>
              </a:rPr>
              <a:t>Where does the money come from?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Blip>
                <a:blip r:embed="rId2"/>
              </a:buBlip>
              <a:defRPr/>
            </a:pPr>
            <a:r>
              <a:rPr lang="en-US" sz="2400" dirty="0">
                <a:latin typeface="Pangram Light" pitchFamily="2" charset="77"/>
              </a:rPr>
              <a:t>Financial trends – more or less money?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284" y="1458207"/>
            <a:ext cx="3162716" cy="45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15" y="100302"/>
            <a:ext cx="8848573" cy="1325563"/>
          </a:xfrm>
        </p:spPr>
        <p:txBody>
          <a:bodyPr/>
          <a:lstStyle/>
          <a:p>
            <a:r>
              <a:rPr lang="en-US" dirty="0">
                <a:solidFill>
                  <a:srgbClr val="CE5F40"/>
                </a:solidFill>
                <a:latin typeface="Pangram Light" pitchFamily="2" charset="77"/>
              </a:rPr>
              <a:t>In your reach?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15" y="1592215"/>
            <a:ext cx="4777539" cy="3914274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dirty="0">
                <a:latin typeface="Pangram Light" pitchFamily="2" charset="77"/>
              </a:rPr>
              <a:t> Eligibility and exclusions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dirty="0">
                <a:latin typeface="Pangram Light" pitchFamily="2" charset="77"/>
              </a:rPr>
              <a:t> Key people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dirty="0">
                <a:latin typeface="Pangram Light" pitchFamily="2" charset="77"/>
              </a:rPr>
              <a:t> Timeframes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dirty="0">
                <a:latin typeface="Pangram Light" pitchFamily="2" charset="77"/>
              </a:rPr>
              <a:t> Rules and Processes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11" y="2018910"/>
            <a:ext cx="4145189" cy="25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91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32E04E-5608-1B40-A535-95641B3902E6}"/>
              </a:ext>
            </a:extLst>
          </p:cNvPr>
          <p:cNvSpPr/>
          <p:nvPr/>
        </p:nvSpPr>
        <p:spPr>
          <a:xfrm>
            <a:off x="0" y="0"/>
            <a:ext cx="9144000" cy="5952226"/>
          </a:xfrm>
          <a:prstGeom prst="rect">
            <a:avLst/>
          </a:prstGeom>
          <a:solidFill>
            <a:srgbClr val="DC5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angram Light" pitchFamily="2" charset="77"/>
              </a:rPr>
              <a:t>The Muggle Question:</a:t>
            </a:r>
          </a:p>
          <a:p>
            <a:pPr algn="ctr"/>
            <a:endParaRPr lang="en-US" sz="4000" dirty="0">
              <a:latin typeface="Pangram Light" pitchFamily="2" charset="77"/>
            </a:endParaRPr>
          </a:p>
          <a:p>
            <a:pPr algn="ctr"/>
            <a:r>
              <a:rPr lang="en-US" sz="8800" dirty="0">
                <a:latin typeface="Pangram Light" pitchFamily="2" charset="77"/>
              </a:rPr>
              <a:t>What do we need funding for?</a:t>
            </a:r>
          </a:p>
        </p:txBody>
      </p:sp>
    </p:spTree>
    <p:extLst>
      <p:ext uri="{BB962C8B-B14F-4D97-AF65-F5344CB8AC3E}">
        <p14:creationId xmlns:p14="http://schemas.microsoft.com/office/powerpoint/2010/main" val="307259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32E04E-5608-1B40-A535-95641B3902E6}"/>
              </a:ext>
            </a:extLst>
          </p:cNvPr>
          <p:cNvSpPr/>
          <p:nvPr/>
        </p:nvSpPr>
        <p:spPr>
          <a:xfrm>
            <a:off x="0" y="0"/>
            <a:ext cx="9144000" cy="5952226"/>
          </a:xfrm>
          <a:prstGeom prst="rect">
            <a:avLst/>
          </a:prstGeom>
          <a:solidFill>
            <a:srgbClr val="DC5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angram Light" pitchFamily="2" charset="77"/>
              </a:rPr>
              <a:t>The Better Question:</a:t>
            </a:r>
          </a:p>
          <a:p>
            <a:pPr algn="ctr"/>
            <a:r>
              <a:rPr lang="en-US" sz="23900" dirty="0">
                <a:latin typeface="Pangram Light" pitchFamily="2" charset="77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77431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B1E6DA-49C1-5B4D-9E39-63FD5EC2A302}"/>
              </a:ext>
            </a:extLst>
          </p:cNvPr>
          <p:cNvSpPr txBox="1"/>
          <p:nvPr/>
        </p:nvSpPr>
        <p:spPr>
          <a:xfrm>
            <a:off x="148534" y="226810"/>
            <a:ext cx="887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DC5E35"/>
                </a:solidFill>
                <a:latin typeface="Pangram Light" pitchFamily="2" charset="77"/>
              </a:rPr>
              <a:t>Most proposals are gobbledygook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CB1AA-52E5-634A-BCD3-2602EF05F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00" y="1777445"/>
            <a:ext cx="8255000" cy="431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8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77A17-3940-F64C-B6C5-CFE5BFADFB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0098" cy="6083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996F8A-2ED8-F541-81AB-313D80D6DF43}"/>
              </a:ext>
            </a:extLst>
          </p:cNvPr>
          <p:cNvSpPr txBox="1"/>
          <p:nvPr/>
        </p:nvSpPr>
        <p:spPr>
          <a:xfrm>
            <a:off x="0" y="118534"/>
            <a:ext cx="8876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Pangram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What you think it’s like:</a:t>
            </a:r>
          </a:p>
        </p:txBody>
      </p:sp>
    </p:spTree>
    <p:extLst>
      <p:ext uri="{BB962C8B-B14F-4D97-AF65-F5344CB8AC3E}">
        <p14:creationId xmlns:p14="http://schemas.microsoft.com/office/powerpoint/2010/main" val="191929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32AF69-C538-4545-963D-05DD168252C9}"/>
              </a:ext>
            </a:extLst>
          </p:cNvPr>
          <p:cNvSpPr txBox="1"/>
          <p:nvPr/>
        </p:nvSpPr>
        <p:spPr>
          <a:xfrm>
            <a:off x="397565" y="1855304"/>
            <a:ext cx="81765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Pangram Light" pitchFamily="2" charset="77"/>
              </a:rPr>
              <a:t>“</a:t>
            </a:r>
            <a:r>
              <a:rPr lang="en-GB" sz="2800" b="1" dirty="0">
                <a:latin typeface="Pangram Light" pitchFamily="2" charset="77"/>
              </a:rPr>
              <a:t>Once we know something, we find it hard to imagine what it was like not to know it</a:t>
            </a:r>
            <a:r>
              <a:rPr lang="en-GB" sz="2800" dirty="0">
                <a:latin typeface="Pangram Light" pitchFamily="2" charset="77"/>
              </a:rPr>
              <a:t>.</a:t>
            </a:r>
          </a:p>
          <a:p>
            <a:pPr algn="ctr"/>
            <a:r>
              <a:rPr lang="en-GB" sz="2800" dirty="0">
                <a:latin typeface="Pangram Light" pitchFamily="2" charset="77"/>
              </a:rPr>
              <a:t>Our knowledge has “cursed” us. And it becomes difficult for us to share our knowledge with others, because we can’t readily re-create our listeners’ state of mind”.</a:t>
            </a:r>
          </a:p>
          <a:p>
            <a:pPr algn="ctr"/>
            <a:endParaRPr lang="en-GB" sz="2800" dirty="0">
              <a:latin typeface="Pangram Light" pitchFamily="2" charset="77"/>
            </a:endParaRPr>
          </a:p>
          <a:p>
            <a:pPr algn="ctr"/>
            <a:r>
              <a:rPr lang="en-GB" sz="2800" b="1" i="1" dirty="0">
                <a:latin typeface="Pangram Light" pitchFamily="2" charset="77"/>
              </a:rPr>
              <a:t>Chip and Dan Heath, Made to Stick</a:t>
            </a:r>
            <a:endParaRPr lang="en-US" sz="2800" b="1" i="1" dirty="0">
              <a:latin typeface="Pangram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1E6DA-49C1-5B4D-9E39-63FD5EC2A302}"/>
              </a:ext>
            </a:extLst>
          </p:cNvPr>
          <p:cNvSpPr txBox="1"/>
          <p:nvPr/>
        </p:nvSpPr>
        <p:spPr>
          <a:xfrm>
            <a:off x="148534" y="226810"/>
            <a:ext cx="8876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DC5E35"/>
                </a:solidFill>
                <a:latin typeface="Pangram Light" pitchFamily="2" charset="77"/>
              </a:rPr>
              <a:t>The Curse of Knowledge</a:t>
            </a:r>
          </a:p>
        </p:txBody>
      </p:sp>
    </p:spTree>
    <p:extLst>
      <p:ext uri="{BB962C8B-B14F-4D97-AF65-F5344CB8AC3E}">
        <p14:creationId xmlns:p14="http://schemas.microsoft.com/office/powerpoint/2010/main" val="3722872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423426-E7E8-5E48-A16B-9B45ACD3E4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8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89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F78B66-6DF5-F049-9B09-605E36FEE0F6}"/>
              </a:ext>
            </a:extLst>
          </p:cNvPr>
          <p:cNvSpPr txBox="1"/>
          <p:nvPr/>
        </p:nvSpPr>
        <p:spPr>
          <a:xfrm>
            <a:off x="133901" y="239999"/>
            <a:ext cx="8876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DC5E35"/>
                </a:solidFill>
                <a:latin typeface="Pangram Light" pitchFamily="2" charset="77"/>
              </a:rPr>
              <a:t>What can you do about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871DB-097A-5A41-80AF-3484361D24D0}"/>
              </a:ext>
            </a:extLst>
          </p:cNvPr>
          <p:cNvSpPr txBox="1"/>
          <p:nvPr/>
        </p:nvSpPr>
        <p:spPr>
          <a:xfrm>
            <a:off x="443946" y="1510929"/>
            <a:ext cx="825610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Assume they know nothing – paint them a picture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Get an “outsider” to review it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Look for connections with things your reader will know / have experienced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Avoid jargon - and remember we don’t always know what’s jargon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1917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B1E6DA-49C1-5B4D-9E39-63FD5EC2A302}"/>
              </a:ext>
            </a:extLst>
          </p:cNvPr>
          <p:cNvSpPr txBox="1"/>
          <p:nvPr/>
        </p:nvSpPr>
        <p:spPr>
          <a:xfrm>
            <a:off x="148534" y="226810"/>
            <a:ext cx="887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DC5E35"/>
                </a:solidFill>
                <a:latin typeface="Pangram Light" pitchFamily="2" charset="77"/>
              </a:rPr>
              <a:t>Most applications are painfully boring to 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7E652-D239-3540-BFFC-B52AF385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01" y="1728304"/>
            <a:ext cx="7961519" cy="43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2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C0571F-AE26-9A4A-9F71-577ABA167661}"/>
              </a:ext>
            </a:extLst>
          </p:cNvPr>
          <p:cNvSpPr/>
          <p:nvPr/>
        </p:nvSpPr>
        <p:spPr>
          <a:xfrm>
            <a:off x="273001" y="3231611"/>
            <a:ext cx="3675568" cy="2210582"/>
          </a:xfrm>
          <a:prstGeom prst="rect">
            <a:avLst/>
          </a:prstGeom>
          <a:solidFill>
            <a:srgbClr val="F4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DA3441-1AE7-E146-A8B5-FAC6E4D9CFC0}"/>
              </a:ext>
            </a:extLst>
          </p:cNvPr>
          <p:cNvSpPr/>
          <p:nvPr/>
        </p:nvSpPr>
        <p:spPr>
          <a:xfrm>
            <a:off x="5131606" y="228313"/>
            <a:ext cx="3675568" cy="23597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BA57A0-3991-BE4F-8572-926348C98268}"/>
              </a:ext>
            </a:extLst>
          </p:cNvPr>
          <p:cNvSpPr/>
          <p:nvPr/>
        </p:nvSpPr>
        <p:spPr>
          <a:xfrm>
            <a:off x="259929" y="228313"/>
            <a:ext cx="3675568" cy="23597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668E0-AAF3-2A43-872A-15BFEB9DD8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070" y="228313"/>
            <a:ext cx="3339548" cy="2359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A70AB-3B7E-B544-8028-88265785A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678" y="3231610"/>
            <a:ext cx="3662496" cy="2157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6D6B43-1F7C-6441-81D7-18E73485C418}"/>
              </a:ext>
            </a:extLst>
          </p:cNvPr>
          <p:cNvSpPr txBox="1"/>
          <p:nvPr/>
        </p:nvSpPr>
        <p:spPr>
          <a:xfrm>
            <a:off x="256060" y="2532597"/>
            <a:ext cx="367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DC5E35"/>
                </a:solidFill>
                <a:latin typeface="Pangram Light" pitchFamily="2" charset="77"/>
              </a:rPr>
              <a:t>Be Passionate!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A177C-B82B-7C42-B845-1C29E375ED28}"/>
              </a:ext>
            </a:extLst>
          </p:cNvPr>
          <p:cNvSpPr txBox="1"/>
          <p:nvPr/>
        </p:nvSpPr>
        <p:spPr>
          <a:xfrm>
            <a:off x="5125070" y="2532597"/>
            <a:ext cx="367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DC5E35"/>
                </a:solidFill>
                <a:latin typeface="Pangram Light" pitchFamily="2" charset="77"/>
              </a:rPr>
              <a:t>Tell Stories!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AE1F6-C7F5-F34E-BB03-DC87F2DF6F6C}"/>
              </a:ext>
            </a:extLst>
          </p:cNvPr>
          <p:cNvSpPr txBox="1"/>
          <p:nvPr/>
        </p:nvSpPr>
        <p:spPr>
          <a:xfrm>
            <a:off x="5138142" y="5442193"/>
            <a:ext cx="366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DC5E35"/>
                </a:solidFill>
                <a:latin typeface="Pangram Light" pitchFamily="2" charset="77"/>
              </a:rPr>
              <a:t>Be Different!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9EEC09-1085-B348-9082-4EC980DAAE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408" y="285025"/>
            <a:ext cx="2847964" cy="2244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5F3419-9265-094B-8A80-62609EE5A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94" y="3231610"/>
            <a:ext cx="3365500" cy="2171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A5F672-A9DD-A043-B946-F5849844533F}"/>
              </a:ext>
            </a:extLst>
          </p:cNvPr>
          <p:cNvSpPr txBox="1"/>
          <p:nvPr/>
        </p:nvSpPr>
        <p:spPr>
          <a:xfrm>
            <a:off x="273001" y="5388918"/>
            <a:ext cx="366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DC5E35"/>
                </a:solidFill>
                <a:latin typeface="Pangram Light" pitchFamily="2" charset="77"/>
              </a:rPr>
              <a:t>Be Gripping!</a:t>
            </a:r>
          </a:p>
        </p:txBody>
      </p:sp>
    </p:spTree>
    <p:extLst>
      <p:ext uri="{BB962C8B-B14F-4D97-AF65-F5344CB8AC3E}">
        <p14:creationId xmlns:p14="http://schemas.microsoft.com/office/powerpoint/2010/main" val="3243669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E26D1-FD06-A244-8919-D4BB58073072}"/>
              </a:ext>
            </a:extLst>
          </p:cNvPr>
          <p:cNvSpPr/>
          <p:nvPr/>
        </p:nvSpPr>
        <p:spPr>
          <a:xfrm>
            <a:off x="0" y="0"/>
            <a:ext cx="9144000" cy="6032500"/>
          </a:xfrm>
          <a:prstGeom prst="rect">
            <a:avLst/>
          </a:prstGeom>
          <a:solidFill>
            <a:srgbClr val="111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1E6DA-49C1-5B4D-9E39-63FD5EC2A302}"/>
              </a:ext>
            </a:extLst>
          </p:cNvPr>
          <p:cNvSpPr txBox="1"/>
          <p:nvPr/>
        </p:nvSpPr>
        <p:spPr>
          <a:xfrm>
            <a:off x="148534" y="226810"/>
            <a:ext cx="887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ngram Light" pitchFamily="2" charset="77"/>
              </a:rPr>
              <a:t>Sometimes there is nothing else you can 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B129A-BCA9-5744-A26F-D90162DA5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915" y="1800995"/>
            <a:ext cx="6019433" cy="41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02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8C351C6-A14E-524B-94E6-64E94D44129D}"/>
              </a:ext>
            </a:extLst>
          </p:cNvPr>
          <p:cNvSpPr txBox="1">
            <a:spLocks/>
          </p:cNvSpPr>
          <p:nvPr/>
        </p:nvSpPr>
        <p:spPr>
          <a:xfrm>
            <a:off x="203981" y="140677"/>
            <a:ext cx="87360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E5F40"/>
                </a:solidFill>
                <a:latin typeface="Pangram Light" pitchFamily="2" charset="77"/>
              </a:rPr>
              <a:t>Structuring your proposal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02E141-9C0C-2940-9535-4FCC72AC44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240"/>
            <a:ext cx="9144000" cy="45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12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1 – Summary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61538" y="1502899"/>
            <a:ext cx="8530770" cy="4114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control messaging to trustees. To get most important info across when most engaged.</a:t>
            </a:r>
            <a:endParaRPr lang="en-GB" dirty="0">
              <a:solidFill>
                <a:srgbClr val="00000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rgbClr val="00000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GB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2-3 sentences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GB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Who are you applying to?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GB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How do you match their aims?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GB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How much are you asking for?</a:t>
            </a:r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GB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What will the funding be used for?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rgbClr val="FF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29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92548" y="1540412"/>
            <a:ext cx="8558904" cy="464937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build trust and confidence that you can be trusted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Brief history of </a:t>
            </a:r>
            <a:r>
              <a:rPr lang="en-US" dirty="0" err="1">
                <a:latin typeface="Pangram Light" pitchFamily="2" charset="77"/>
                <a:ea typeface="ＭＳ Ｐゴシック" charset="0"/>
                <a:cs typeface="ＭＳ Ｐゴシック" charset="0"/>
              </a:rPr>
              <a:t>organisation</a:t>
            </a: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Summary of successes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Anything that demonstrates why you are the right org to deliver this project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Any other partners involved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Previous experience of delivering similar projects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232D881-1E9D-BB41-AE5A-6C9F493F0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2 – Who are you?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98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232D881-1E9D-BB41-AE5A-6C9F493F0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3 – What’s the Need?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BAF73-EDFA-A745-AF86-5CACE3DA544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92548" y="1540412"/>
            <a:ext cx="8558904" cy="464937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show the problem that you are trying to address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What is the problem you are seeking to address?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Why does this problem urgently need to be solved?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What evidence do you have about the scale, impact &amp; current trend of the problem?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Who is negatively impacted by the problem?</a:t>
            </a:r>
          </a:p>
        </p:txBody>
      </p:sp>
    </p:spTree>
    <p:extLst>
      <p:ext uri="{BB962C8B-B14F-4D97-AF65-F5344CB8AC3E}">
        <p14:creationId xmlns:p14="http://schemas.microsoft.com/office/powerpoint/2010/main" val="280878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49A03-6228-2441-8C34-752A4EFE9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157" cy="6011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92E0B-D5FA-AE4E-B608-DDC2D5BCBE1F}"/>
              </a:ext>
            </a:extLst>
          </p:cNvPr>
          <p:cNvSpPr txBox="1"/>
          <p:nvPr/>
        </p:nvSpPr>
        <p:spPr>
          <a:xfrm>
            <a:off x="148534" y="226810"/>
            <a:ext cx="8876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angram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What it’s ACTUALLY like:</a:t>
            </a:r>
          </a:p>
        </p:txBody>
      </p:sp>
    </p:spTree>
    <p:extLst>
      <p:ext uri="{BB962C8B-B14F-4D97-AF65-F5344CB8AC3E}">
        <p14:creationId xmlns:p14="http://schemas.microsoft.com/office/powerpoint/2010/main" val="880505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232D881-1E9D-BB41-AE5A-6C9F493F0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4 – What are you doing?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BAF73-EDFA-A745-AF86-5CACE3DA544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92548" y="1540412"/>
            <a:ext cx="8558904" cy="464937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show how the work you are proposing will address the problem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What will you deliver to solve the problem?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Paint a picture! Bring it to life!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will this help?</a:t>
            </a:r>
          </a:p>
        </p:txBody>
      </p:sp>
    </p:spTree>
    <p:extLst>
      <p:ext uri="{BB962C8B-B14F-4D97-AF65-F5344CB8AC3E}">
        <p14:creationId xmlns:p14="http://schemas.microsoft.com/office/powerpoint/2010/main" val="494296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232D881-1E9D-BB41-AE5A-6C9F493F0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5 – How will you know if it has worked?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BAF73-EDFA-A745-AF86-5CACE3DA544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92548" y="1667021"/>
            <a:ext cx="8558904" cy="464937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show how you will evaluate the project and share your learning with others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will you monitor during the project?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will you know if your intervention has worked?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will you evaluate your approach?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will you share any lessons with the wider sector?</a:t>
            </a:r>
          </a:p>
        </p:txBody>
      </p:sp>
    </p:spTree>
    <p:extLst>
      <p:ext uri="{BB962C8B-B14F-4D97-AF65-F5344CB8AC3E}">
        <p14:creationId xmlns:p14="http://schemas.microsoft.com/office/powerpoint/2010/main" val="583778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232D881-1E9D-BB41-AE5A-6C9F493F0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6 – What comes next?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BAF73-EDFA-A745-AF86-5CACE3DA544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92548" y="1667021"/>
            <a:ext cx="8558904" cy="464937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show you have considered what will happen to project/participants when funding ends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Will the project continue beyond this grant?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If so, how will you pay for it?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If not, what happens to participants?</a:t>
            </a:r>
          </a:p>
        </p:txBody>
      </p:sp>
    </p:spTree>
    <p:extLst>
      <p:ext uri="{BB962C8B-B14F-4D97-AF65-F5344CB8AC3E}">
        <p14:creationId xmlns:p14="http://schemas.microsoft.com/office/powerpoint/2010/main" val="268499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232D881-1E9D-BB41-AE5A-6C9F493F0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7 – What is the current financial position?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BAF73-EDFA-A745-AF86-5CACE3DA544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92548" y="1667021"/>
            <a:ext cx="8558904" cy="464937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explain how this grant fits into the total project budget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What is the total cost?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much has already been raised? From where?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What is the current shortfall?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Who else has been approached?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What are your plans for raising the rest?</a:t>
            </a:r>
          </a:p>
        </p:txBody>
      </p:sp>
    </p:spTree>
    <p:extLst>
      <p:ext uri="{BB962C8B-B14F-4D97-AF65-F5344CB8AC3E}">
        <p14:creationId xmlns:p14="http://schemas.microsoft.com/office/powerpoint/2010/main" val="726940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232D881-1E9D-BB41-AE5A-6C9F493F0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3" y="168852"/>
            <a:ext cx="885432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Section 8 – Final Ask</a:t>
            </a:r>
            <a:endParaRPr lang="en-US" sz="4000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BAF73-EDFA-A745-AF86-5CACE3DA544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92548" y="1667021"/>
            <a:ext cx="8558904" cy="464937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Purpose: </a:t>
            </a: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To link everything back to the Trust and what you are asking them to do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Pangram Light" pitchFamily="2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much are you asking for?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What impact will it have?</a:t>
            </a: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en-US" dirty="0">
                <a:latin typeface="Pangram Light" pitchFamily="2" charset="77"/>
                <a:ea typeface="ＭＳ Ｐゴシック" charset="0"/>
                <a:cs typeface="ＭＳ Ｐゴシック" charset="0"/>
              </a:rPr>
              <a:t> How will it fit with the trust’s aims?</a:t>
            </a:r>
          </a:p>
        </p:txBody>
      </p:sp>
    </p:spTree>
    <p:extLst>
      <p:ext uri="{BB962C8B-B14F-4D97-AF65-F5344CB8AC3E}">
        <p14:creationId xmlns:p14="http://schemas.microsoft.com/office/powerpoint/2010/main" val="2877430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1199" y="126649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dirty="0">
                <a:solidFill>
                  <a:srgbClr val="CE5F4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Proposal Structure Recap</a:t>
            </a:r>
            <a:endParaRPr lang="en-US" dirty="0">
              <a:solidFill>
                <a:srgbClr val="CE5F40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91199" y="1466240"/>
            <a:ext cx="4130839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Summary</a:t>
            </a:r>
          </a:p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 Introduction</a:t>
            </a:r>
          </a:p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 Problem</a:t>
            </a:r>
          </a:p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 Solution</a:t>
            </a:r>
          </a:p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 Evaluation</a:t>
            </a:r>
          </a:p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 Exit Strategy</a:t>
            </a:r>
          </a:p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 Budget</a:t>
            </a:r>
          </a:p>
          <a:p>
            <a:pPr eaLnBrk="1" hangingPunct="1">
              <a:lnSpc>
                <a:spcPct val="80000"/>
              </a:lnSpc>
              <a:buBlip>
                <a:blip r:embed="rId3"/>
              </a:buBlip>
            </a:pPr>
            <a:r>
              <a:rPr lang="en-GB" sz="3600" dirty="0">
                <a:solidFill>
                  <a:srgbClr val="000000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 Final Ask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rgbClr val="FF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16243-EB18-124B-8866-1AB0AA854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369" y="1466240"/>
            <a:ext cx="4079630" cy="45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36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01746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Make it easy to (skim) read</a:t>
            </a:r>
            <a:endParaRPr lang="en-US" sz="4000" dirty="0">
              <a:solidFill>
                <a:srgbClr val="DC5E35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438421"/>
            <a:ext cx="765832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Pangram Light" pitchFamily="2" charset="77"/>
              </a:rPr>
              <a:t>Use short sentences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Pangram Light" pitchFamily="2" charset="77"/>
              </a:rPr>
              <a:t>Keep to 2 pages where possible – cut, cut, cut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Pangram Light" pitchFamily="2" charset="77"/>
              </a:rPr>
              <a:t>Use Left-aligned text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Pangram Light" pitchFamily="2" charset="77"/>
              </a:rPr>
              <a:t>Use bold text and image captions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Pangram Light" pitchFamily="2" charset="77"/>
              </a:rPr>
              <a:t>Protect the White space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Pangram Light" pitchFamily="2" charset="77"/>
              </a:rPr>
              <a:t>Use simple language – no jargon!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184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24249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Make it easy to process</a:t>
            </a:r>
            <a:endParaRPr lang="en-US" sz="4000" dirty="0">
              <a:solidFill>
                <a:srgbClr val="DC5E35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926049"/>
            <a:ext cx="76583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Font typeface="+mj-lt"/>
              <a:buAutoNum type="arabicPeriod" startAt="7"/>
            </a:pPr>
            <a:r>
              <a:rPr lang="en-US" sz="2400" dirty="0">
                <a:latin typeface="Pangram Light" pitchFamily="2" charset="77"/>
              </a:rPr>
              <a:t>Include a summary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7"/>
            </a:pPr>
            <a:r>
              <a:rPr lang="en-US" sz="2400" dirty="0">
                <a:latin typeface="Pangram Light" pitchFamily="2" charset="77"/>
              </a:rPr>
              <a:t>Follow all of the guidelines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7"/>
            </a:pPr>
            <a:r>
              <a:rPr lang="en-US" sz="2400" dirty="0">
                <a:latin typeface="Pangram Light" pitchFamily="2" charset="77"/>
              </a:rPr>
              <a:t>Consider the photocopier!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7"/>
            </a:pPr>
            <a:r>
              <a:rPr lang="en-US" sz="2400" dirty="0">
                <a:latin typeface="Pangram Light" pitchFamily="2" charset="77"/>
              </a:rPr>
              <a:t>Avoid sending large parcels/recorded delivery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7"/>
            </a:pPr>
            <a:r>
              <a:rPr lang="en-US" sz="2400" dirty="0">
                <a:latin typeface="Pangram Light" pitchFamily="2" charset="77"/>
              </a:rPr>
              <a:t>Get your proposal in ahead of the deadline</a:t>
            </a:r>
          </a:p>
        </p:txBody>
      </p:sp>
    </p:spTree>
    <p:extLst>
      <p:ext uri="{BB962C8B-B14F-4D97-AF65-F5344CB8AC3E}">
        <p14:creationId xmlns:p14="http://schemas.microsoft.com/office/powerpoint/2010/main" val="1885426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4000" dirty="0">
                <a:solidFill>
                  <a:srgbClr val="DC5E35"/>
                </a:solidFill>
                <a:latin typeface="Pangram Light" pitchFamily="2" charset="77"/>
                <a:ea typeface="ＭＳ Ｐゴシック" charset="0"/>
                <a:cs typeface="ＭＳ Ｐゴシック" charset="0"/>
              </a:rPr>
              <a:t>Make it easy to fund</a:t>
            </a:r>
            <a:endParaRPr lang="en-US" sz="4000" dirty="0">
              <a:solidFill>
                <a:srgbClr val="DC5E35"/>
              </a:solidFill>
              <a:latin typeface="Pangram Light" pitchFamily="2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932312"/>
            <a:ext cx="7658327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  <a:buFont typeface="+mj-lt"/>
              <a:buAutoNum type="arabicPeriod" startAt="12"/>
            </a:pPr>
            <a:r>
              <a:rPr lang="en-US" sz="2400" dirty="0">
                <a:latin typeface="Pangram Light" pitchFamily="2" charset="77"/>
              </a:rPr>
              <a:t>Make it about the Trust and their aims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 startAt="12"/>
            </a:pPr>
            <a:r>
              <a:rPr lang="en-US" sz="2400" dirty="0">
                <a:latin typeface="Pangram Light" pitchFamily="2" charset="77"/>
              </a:rPr>
              <a:t>Reflect their words and phrases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 startAt="12"/>
            </a:pPr>
            <a:r>
              <a:rPr lang="en-US" sz="2400" dirty="0">
                <a:latin typeface="Pangram Light" pitchFamily="2" charset="77"/>
              </a:rPr>
              <a:t>Consider using quotes, case studies and stories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 startAt="12"/>
            </a:pPr>
            <a:r>
              <a:rPr lang="en-GB" sz="2400" dirty="0">
                <a:latin typeface="Pangram Light" pitchFamily="2" charset="77"/>
              </a:rPr>
              <a:t>Be </a:t>
            </a:r>
            <a:r>
              <a:rPr lang="en-US" sz="2400" dirty="0">
                <a:latin typeface="Pangram Light" pitchFamily="2" charset="77"/>
              </a:rPr>
              <a:t>passionate - Paint a picture &amp; help them to </a:t>
            </a:r>
            <a:r>
              <a:rPr lang="en-US" sz="2400" dirty="0" err="1">
                <a:latin typeface="Pangram Light" pitchFamily="2" charset="77"/>
              </a:rPr>
              <a:t>visualise</a:t>
            </a:r>
            <a:r>
              <a:rPr lang="en-US" sz="2400" dirty="0">
                <a:latin typeface="Pangram Light" pitchFamily="2" charset="77"/>
              </a:rPr>
              <a:t> it</a:t>
            </a:r>
          </a:p>
        </p:txBody>
      </p:sp>
    </p:spTree>
    <p:extLst>
      <p:ext uri="{BB962C8B-B14F-4D97-AF65-F5344CB8AC3E}">
        <p14:creationId xmlns:p14="http://schemas.microsoft.com/office/powerpoint/2010/main" val="3376887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5F213-4813-2641-9495-52F6C78F0F79}"/>
              </a:ext>
            </a:extLst>
          </p:cNvPr>
          <p:cNvSpPr/>
          <p:nvPr/>
        </p:nvSpPr>
        <p:spPr>
          <a:xfrm>
            <a:off x="0" y="0"/>
            <a:ext cx="9144000" cy="5913120"/>
          </a:xfrm>
          <a:prstGeom prst="rect">
            <a:avLst/>
          </a:prstGeom>
          <a:solidFill>
            <a:srgbClr val="003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334" y="226907"/>
            <a:ext cx="5249332" cy="54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9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5CF788-DCD6-F246-83CB-4BFB2B542318}"/>
              </a:ext>
            </a:extLst>
          </p:cNvPr>
          <p:cNvSpPr/>
          <p:nvPr/>
        </p:nvSpPr>
        <p:spPr>
          <a:xfrm>
            <a:off x="0" y="0"/>
            <a:ext cx="9144000" cy="6072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1E6DA-49C1-5B4D-9E39-63FD5EC2A302}"/>
              </a:ext>
            </a:extLst>
          </p:cNvPr>
          <p:cNvSpPr txBox="1"/>
          <p:nvPr/>
        </p:nvSpPr>
        <p:spPr>
          <a:xfrm>
            <a:off x="148534" y="266567"/>
            <a:ext cx="8876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angram Light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Time is not on your side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10951-2F12-2744-ADD2-E92D8DC68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0064"/>
            <a:ext cx="9143999" cy="48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40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8AFFD5-C98E-3E4B-AAA9-E529EA1C950F}"/>
              </a:ext>
            </a:extLst>
          </p:cNvPr>
          <p:cNvSpPr/>
          <p:nvPr/>
        </p:nvSpPr>
        <p:spPr>
          <a:xfrm>
            <a:off x="5176911" y="5894363"/>
            <a:ext cx="3967089" cy="963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85" y="1990516"/>
            <a:ext cx="781538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DC5E35"/>
                </a:solidFill>
                <a:latin typeface="Pangram Light" pitchFamily="2" charset="77"/>
              </a:rPr>
              <a:t>David Burgess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  <a:latin typeface="Pangram Ligh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Pangram Light" pitchFamily="2" charset="77"/>
              </a:rPr>
              <a:t>David.Burgess@ApolloFundraising.com</a:t>
            </a:r>
            <a:endParaRPr lang="en-US" dirty="0">
              <a:latin typeface="Pangram Ligh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Pangram Ligh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Pangram Light" pitchFamily="2" charset="77"/>
              </a:rPr>
              <a:t>www.ApolloFundraising.com</a:t>
            </a:r>
            <a:endParaRPr lang="en-US" dirty="0">
              <a:latin typeface="Pangram Ligh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Pangram Ligh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Pangram Light" pitchFamily="2" charset="77"/>
              </a:rPr>
              <a:t>@</a:t>
            </a:r>
            <a:r>
              <a:rPr lang="en-US" dirty="0" err="1">
                <a:latin typeface="Pangram Light" pitchFamily="2" charset="77"/>
              </a:rPr>
              <a:t>DavidBurgessFR</a:t>
            </a:r>
            <a:endParaRPr lang="en-US" dirty="0">
              <a:latin typeface="Pangram Ligh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Pangram Light" pitchFamily="2" charset="77"/>
              </a:rPr>
              <a:t>@</a:t>
            </a:r>
            <a:r>
              <a:rPr lang="en-US" dirty="0" err="1">
                <a:latin typeface="Pangram Light" pitchFamily="2" charset="77"/>
              </a:rPr>
              <a:t>Apollo_FR</a:t>
            </a:r>
            <a:r>
              <a:rPr lang="en-US" dirty="0">
                <a:latin typeface="Pangram Light" pitchFamily="2" charset="77"/>
              </a:rPr>
              <a:t>_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6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3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F78B66-6DF5-F049-9B09-605E36FEE0F6}"/>
              </a:ext>
            </a:extLst>
          </p:cNvPr>
          <p:cNvSpPr txBox="1"/>
          <p:nvPr/>
        </p:nvSpPr>
        <p:spPr>
          <a:xfrm>
            <a:off x="133901" y="239999"/>
            <a:ext cx="8876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DC5E35"/>
                </a:solidFill>
                <a:latin typeface="Pangram Light" pitchFamily="2" charset="77"/>
              </a:rPr>
              <a:t>What can you do about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871DB-097A-5A41-80AF-3484361D24D0}"/>
              </a:ext>
            </a:extLst>
          </p:cNvPr>
          <p:cNvSpPr txBox="1"/>
          <p:nvPr/>
        </p:nvSpPr>
        <p:spPr>
          <a:xfrm>
            <a:off x="443946" y="1290795"/>
            <a:ext cx="825610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Short - only say what you need to say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Short, simple sentences</a:t>
            </a:r>
          </a:p>
          <a:p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 Top and Tail with key points</a:t>
            </a:r>
          </a:p>
          <a:p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 Highlight key points with bold text, headings &amp; image captions</a:t>
            </a:r>
          </a:p>
          <a:p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 Don’t rely on attachments or external links</a:t>
            </a:r>
          </a:p>
          <a:p>
            <a:pPr marL="285750" indent="-285750">
              <a:buBlip>
                <a:blip r:embed="rId3"/>
              </a:buBlip>
            </a:pPr>
            <a:endParaRPr lang="en-US" sz="2400" dirty="0">
              <a:latin typeface="Pangram Light" pitchFamily="2" charset="77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400" dirty="0">
                <a:latin typeface="Pangram Light" pitchFamily="2" charset="77"/>
              </a:rPr>
              <a:t> Get your proposal in early!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065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20" y="1331107"/>
            <a:ext cx="8937560" cy="41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30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6DDCA2-AD47-6441-88D4-9C72F841E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3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B1E6DA-49C1-5B4D-9E39-63FD5EC2A302}"/>
              </a:ext>
            </a:extLst>
          </p:cNvPr>
          <p:cNvSpPr txBox="1"/>
          <p:nvPr/>
        </p:nvSpPr>
        <p:spPr>
          <a:xfrm>
            <a:off x="148534" y="226810"/>
            <a:ext cx="8876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DC5E35"/>
                </a:solidFill>
                <a:latin typeface="Pangram Light" pitchFamily="2" charset="77"/>
              </a:rPr>
              <a:t>Make it easy to 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9E9D6-6433-0646-86C0-4A9F92ECE70C}"/>
              </a:ext>
            </a:extLst>
          </p:cNvPr>
          <p:cNvSpPr txBox="1"/>
          <p:nvPr/>
        </p:nvSpPr>
        <p:spPr>
          <a:xfrm>
            <a:off x="443947" y="1519452"/>
            <a:ext cx="82561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Pangram Light" pitchFamily="2" charset="77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800" dirty="0">
                <a:latin typeface="Pangram Light" pitchFamily="2" charset="77"/>
              </a:rPr>
              <a:t> Protect the White Space!</a:t>
            </a:r>
          </a:p>
          <a:p>
            <a:endParaRPr lang="en-US" sz="2800" dirty="0">
              <a:latin typeface="Pangram Light" pitchFamily="2" charset="77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800" dirty="0">
                <a:latin typeface="Pangram Light" pitchFamily="2" charset="77"/>
              </a:rPr>
              <a:t> Use short sentences and simple language</a:t>
            </a:r>
          </a:p>
          <a:p>
            <a:pPr marL="285750" indent="-285750">
              <a:buBlip>
                <a:blip r:embed="rId2"/>
              </a:buBlip>
            </a:pPr>
            <a:endParaRPr lang="en-US" sz="2800" dirty="0">
              <a:latin typeface="Pangram Light" pitchFamily="2" charset="77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800" dirty="0">
                <a:latin typeface="Pangram Light" pitchFamily="2" charset="77"/>
              </a:rPr>
              <a:t> Use headings, pictures, bullet points</a:t>
            </a:r>
          </a:p>
          <a:p>
            <a:pPr marL="285750" indent="-285750">
              <a:buBlip>
                <a:blip r:embed="rId2"/>
              </a:buBlip>
            </a:pPr>
            <a:endParaRPr lang="en-US" sz="2800" dirty="0">
              <a:latin typeface="Pangram Light" pitchFamily="2" charset="77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800" dirty="0">
                <a:latin typeface="Pangram Light" pitchFamily="2" charset="77"/>
              </a:rPr>
              <a:t> Use left-justified text</a:t>
            </a:r>
          </a:p>
        </p:txBody>
      </p:sp>
    </p:spTree>
    <p:extLst>
      <p:ext uri="{BB962C8B-B14F-4D97-AF65-F5344CB8AC3E}">
        <p14:creationId xmlns:p14="http://schemas.microsoft.com/office/powerpoint/2010/main" val="124600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E6BB80-5B07-3C4A-B85C-4BB6D084BF9F}"/>
              </a:ext>
            </a:extLst>
          </p:cNvPr>
          <p:cNvSpPr/>
          <p:nvPr/>
        </p:nvSpPr>
        <p:spPr>
          <a:xfrm>
            <a:off x="0" y="0"/>
            <a:ext cx="9144000" cy="5973693"/>
          </a:xfrm>
          <a:prstGeom prst="rect">
            <a:avLst/>
          </a:prstGeom>
          <a:solidFill>
            <a:srgbClr val="FAD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1E6DA-49C1-5B4D-9E39-63FD5EC2A302}"/>
              </a:ext>
            </a:extLst>
          </p:cNvPr>
          <p:cNvSpPr txBox="1"/>
          <p:nvPr/>
        </p:nvSpPr>
        <p:spPr>
          <a:xfrm>
            <a:off x="148534" y="226810"/>
            <a:ext cx="887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Pangram Light" pitchFamily="2" charset="77"/>
              </a:rPr>
              <a:t>Most proposals answer the wrong question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1F968-8F96-314B-9174-CFFAB33AB3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32" y="1805190"/>
            <a:ext cx="7213600" cy="41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36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8729</TotalTime>
  <Words>1159</Words>
  <Application>Microsoft Macintosh PowerPoint</Application>
  <PresentationFormat>On-screen Show (4:3)</PresentationFormat>
  <Paragraphs>210</Paragraphs>
  <Slides>40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Helvetica Neue</vt:lpstr>
      <vt:lpstr>Pangram</vt:lpstr>
      <vt:lpstr>Pangram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Trusts need to know?</vt:lpstr>
      <vt:lpstr>PowerPoint Presentation</vt:lpstr>
      <vt:lpstr>PowerPoint Presentation</vt:lpstr>
      <vt:lpstr>Are they the right funder? Are you the right charity?</vt:lpstr>
      <vt:lpstr>Motivation</vt:lpstr>
      <vt:lpstr>Capacity to Give</vt:lpstr>
      <vt:lpstr>In your reach?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1 – Summary</vt:lpstr>
      <vt:lpstr>Section 2 – Who are you?</vt:lpstr>
      <vt:lpstr>Section 3 – What’s the Need?</vt:lpstr>
      <vt:lpstr>Section 4 – What are you doing?</vt:lpstr>
      <vt:lpstr>Section 5 – How will you know if it has worked?</vt:lpstr>
      <vt:lpstr>Section 6 – What comes next?</vt:lpstr>
      <vt:lpstr>Section 7 – What is the current financial position?</vt:lpstr>
      <vt:lpstr>Section 8 – Final Ask</vt:lpstr>
      <vt:lpstr>Proposal Structure Recap</vt:lpstr>
      <vt:lpstr>Make it easy to (skim) read</vt:lpstr>
      <vt:lpstr>Make it easy to process</vt:lpstr>
      <vt:lpstr>Make it easy to fund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david.burgess@apollofundraising.com</dc:creator>
  <cp:lastModifiedBy>David Burgess</cp:lastModifiedBy>
  <cp:revision>108</cp:revision>
  <cp:lastPrinted>2020-05-29T17:57:31Z</cp:lastPrinted>
  <dcterms:created xsi:type="dcterms:W3CDTF">2019-06-10T09:59:04Z</dcterms:created>
  <dcterms:modified xsi:type="dcterms:W3CDTF">2020-12-08T18:22:42Z</dcterms:modified>
</cp:coreProperties>
</file>