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8" r:id="rId2"/>
    <p:sldId id="256" r:id="rId3"/>
    <p:sldId id="257" r:id="rId4"/>
    <p:sldId id="1340" r:id="rId5"/>
    <p:sldId id="1344" r:id="rId6"/>
    <p:sldId id="1343" r:id="rId7"/>
    <p:sldId id="1341" r:id="rId8"/>
    <p:sldId id="1342" r:id="rId9"/>
    <p:sldId id="259" r:id="rId10"/>
    <p:sldId id="1338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5E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/>
    <p:restoredTop sz="94667"/>
  </p:normalViewPr>
  <p:slideViewPr>
    <p:cSldViewPr snapToGrid="0">
      <p:cViewPr varScale="1">
        <p:scale>
          <a:sx n="110" d="100"/>
          <a:sy n="110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B4C3EE-22F3-AB46-A196-48A42B15EE62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360AA-C3A9-BE44-A213-1A500E876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093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8461D-ECE3-184F-8B0C-052B2E10D3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230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50503-8754-960B-8CB9-71E783814C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92E5FB-973A-286D-FE34-E7496192F4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569E82-D5E8-62B0-E880-59EFBCEFC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09653-024B-9447-9186-7ED514661C58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8FBE3-26E7-9100-2E79-28FB18C4C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1370E1-E58E-D930-9ED9-E2C7CCAEE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ACB1-59B0-B04B-A041-735EEFBFD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486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78A4A-D08B-5823-2ECC-80A023EB1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6661DD-5068-B026-7C14-5E16964403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72917-5D92-7E16-B2B0-064B27CDC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09653-024B-9447-9186-7ED514661C58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26450-9CA5-8A0A-46CA-FCD3AD7C3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44FEDF-1DA7-8DB1-5C3D-123DCBF4A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ACB1-59B0-B04B-A041-735EEFBFD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460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DEA380-96CD-BDBF-48ED-CD3BBFAC15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959003-1E5C-C09B-23C1-018CE613F1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D9BA1C-0D17-8370-EF74-11EE991C0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09653-024B-9447-9186-7ED514661C58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4A561-5EAD-9419-D758-32D3C8832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F1D69-0049-4906-A638-AA412697B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ACB1-59B0-B04B-A041-735EEFBFD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79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16285-6B0C-3558-F8AF-2F4256C73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346D0-46C9-8444-4CCF-AAB1ADEB8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43D04-5669-6A23-076A-5EA934E38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09653-024B-9447-9186-7ED514661C58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27404-F4F7-E725-9A23-3C5B4B48E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416D9B-40A7-A161-8B3F-5F6D298ED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ACB1-59B0-B04B-A041-735EEFBFD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12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E6B18-5675-7DA0-E7E5-8778EA3F1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D45873-48B2-B644-B694-81AB08AAE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AF3BD5-76EA-FD80-9A46-1AE1F7001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09653-024B-9447-9186-7ED514661C58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FE642-C740-3365-658B-522EA95C8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2D224-F7D9-7CD5-FCAC-DB46EF56C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ACB1-59B0-B04B-A041-735EEFBFD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584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72462-E5E5-8A78-1446-FABDC69A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2D568-9647-07F7-2B1B-5EFD0494B1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6EFDB6-5D91-AAB4-09BC-0E5FD6D37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0B00A3-5C6E-7280-0C9C-BC77B3773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09653-024B-9447-9186-7ED514661C58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FD60F0-01A6-F651-60B2-585587D0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E243E0-4245-B25B-A332-E6A2DB07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ACB1-59B0-B04B-A041-735EEFBFD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826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81C73-6EC2-EFC5-FCBA-AE5F136B7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DB2EB7-4CDC-B951-C959-6EC2C89B3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CAE1FC-EBC2-4A31-64E9-31CE0339E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EEE6CD-0F65-64EC-AA34-DF5FE5FA55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88A446-F7B6-B7E9-FA9B-DADC822669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42CF97-270E-B539-BB94-8BCD0B0A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09653-024B-9447-9186-7ED514661C58}" type="datetimeFigureOut">
              <a:rPr lang="en-US" smtClean="0"/>
              <a:t>7/28/26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873AED-4FC2-F170-D7E2-BEFFDC6A9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CC370C-0057-D22E-B73A-C7B9AED00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ACB1-59B0-B04B-A041-735EEFBFD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904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BA63F-8EB7-484C-4463-B7D566B5B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006C32-768C-9F8C-E1CE-52101389F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09653-024B-9447-9186-7ED514661C58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C82830-FC1D-0600-B155-E0C535A47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F5A502-04F6-E012-074C-384C146B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ACB1-59B0-B04B-A041-735EEFBFD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06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A29931-D487-965B-ABC5-AE2F3520C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09653-024B-9447-9186-7ED514661C58}" type="datetimeFigureOut">
              <a:rPr lang="en-US" smtClean="0"/>
              <a:t>7/28/26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595D78-EC28-AEA9-929F-B50B11FA0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1F77A8-F67D-D79C-0993-3A31E8FA4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ACB1-59B0-B04B-A041-735EEFBFD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644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44428-EA70-154B-AEF8-5F28D871D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D3C9D-6F37-0E43-9F0E-F7A39C558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128328-0FB8-EC28-1B4B-7C243359E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55A782-5AD3-87A9-E2DA-7B770C3EB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09653-024B-9447-9186-7ED514661C58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7C5E28-A1CA-22C5-AE04-3CA0AB0D7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35EBB0-16C2-FC6F-95D6-20C6482BF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ACB1-59B0-B04B-A041-735EEFBFD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33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1C806-68EF-BFEF-F354-13EF5EC18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0F8CE6-4C68-2DA5-02FA-DBF30D3FDC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99B427-170B-237D-B79D-42BC6A40D2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20FA0-06F5-87E0-B035-5C9D1902D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09653-024B-9447-9186-7ED514661C58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D3B347-217C-7A0C-9C6A-D49063296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0CE7F-C340-0227-A315-0F722F704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FACB1-59B0-B04B-A041-735EEFBFD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47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72310B-A731-A2A2-79C5-7333C8FE6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9F08C8-BCED-88B0-B8D8-31BD7EA0D2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F23E3-C534-DE2C-B6BF-4BC2DAC8C5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609653-024B-9447-9186-7ED514661C58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71BB4-CEE4-F5A8-B328-7AD5BFF6D8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4E991-8892-8954-1A5C-014E784F8C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1FACB1-59B0-B04B-A041-735EEFBFDA0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1FAE5A-15D1-F638-11F6-BAF10B960C04}"/>
              </a:ext>
            </a:extLst>
          </p:cNvPr>
          <p:cNvSpPr txBox="1"/>
          <p:nvPr userDrawn="1"/>
        </p:nvSpPr>
        <p:spPr>
          <a:xfrm>
            <a:off x="7174123" y="6122670"/>
            <a:ext cx="5017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i="1" dirty="0">
                <a:solidFill>
                  <a:srgbClr val="DC5E35"/>
                </a:solidFill>
                <a:latin typeface="Pangram Light" pitchFamily="2" charset="77"/>
              </a:rPr>
              <a:t>Crafting practical funding solutions to power amazing cultural </a:t>
            </a:r>
            <a:r>
              <a:rPr lang="en-US" sz="2000" i="1" dirty="0" err="1">
                <a:solidFill>
                  <a:srgbClr val="DC5E35"/>
                </a:solidFill>
                <a:latin typeface="Pangram Light" pitchFamily="2" charset="77"/>
              </a:rPr>
              <a:t>organisations</a:t>
            </a:r>
            <a:endParaRPr lang="en-US" sz="2000" i="1" dirty="0">
              <a:solidFill>
                <a:srgbClr val="DC5E35"/>
              </a:solidFill>
              <a:latin typeface="Pangram Light" pitchFamily="2" charset="77"/>
            </a:endParaRP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6941373C-BF0D-1792-2B9A-AF8C91D9AC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38034" b="34654"/>
          <a:stretch/>
        </p:blipFill>
        <p:spPr>
          <a:xfrm>
            <a:off x="189839" y="6122670"/>
            <a:ext cx="2540441" cy="69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6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p Arrow 1">
            <a:extLst>
              <a:ext uri="{FF2B5EF4-FFF2-40B4-BE49-F238E27FC236}">
                <a16:creationId xmlns:a16="http://schemas.microsoft.com/office/drawing/2014/main" id="{020E7CC7-CBD2-3CA1-3180-6482A0445FC6}"/>
              </a:ext>
            </a:extLst>
          </p:cNvPr>
          <p:cNvSpPr/>
          <p:nvPr/>
        </p:nvSpPr>
        <p:spPr>
          <a:xfrm>
            <a:off x="147747" y="752346"/>
            <a:ext cx="998141" cy="5139161"/>
          </a:xfrm>
          <a:prstGeom prst="upArrow">
            <a:avLst/>
          </a:prstGeom>
          <a:solidFill>
            <a:srgbClr val="DC5E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400" dirty="0">
                <a:latin typeface="Pangram Light" pitchFamily="2" charset="77"/>
              </a:rPr>
              <a:t>Effort</a:t>
            </a:r>
          </a:p>
        </p:txBody>
      </p:sp>
      <p:sp>
        <p:nvSpPr>
          <p:cNvPr id="3" name="Up Arrow 2">
            <a:extLst>
              <a:ext uri="{FF2B5EF4-FFF2-40B4-BE49-F238E27FC236}">
                <a16:creationId xmlns:a16="http://schemas.microsoft.com/office/drawing/2014/main" id="{8CE29F14-E4B2-6531-77B1-4D7469DE7CBA}"/>
              </a:ext>
            </a:extLst>
          </p:cNvPr>
          <p:cNvSpPr/>
          <p:nvPr/>
        </p:nvSpPr>
        <p:spPr>
          <a:xfrm rot="5400000">
            <a:off x="5937528" y="-42271"/>
            <a:ext cx="707418" cy="11516021"/>
          </a:xfrm>
          <a:prstGeom prst="upArrow">
            <a:avLst/>
          </a:prstGeom>
          <a:solidFill>
            <a:srgbClr val="DC5E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400" dirty="0">
                <a:latin typeface="Pangram Light" pitchFamily="2" charset="77"/>
              </a:rPr>
              <a:t>Income Generated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463DB1A-BE2F-005C-45B5-73BE560739C6}"/>
              </a:ext>
            </a:extLst>
          </p:cNvPr>
          <p:cNvCxnSpPr>
            <a:cxnSpLocks/>
          </p:cNvCxnSpPr>
          <p:nvPr/>
        </p:nvCxnSpPr>
        <p:spPr>
          <a:xfrm>
            <a:off x="6257137" y="762078"/>
            <a:ext cx="0" cy="4770621"/>
          </a:xfrm>
          <a:prstGeom prst="line">
            <a:avLst/>
          </a:prstGeom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B0DDA81-602D-9554-1703-7B178BF6F080}"/>
              </a:ext>
            </a:extLst>
          </p:cNvPr>
          <p:cNvCxnSpPr>
            <a:cxnSpLocks/>
          </p:cNvCxnSpPr>
          <p:nvPr/>
        </p:nvCxnSpPr>
        <p:spPr>
          <a:xfrm flipH="1">
            <a:off x="914400" y="3228655"/>
            <a:ext cx="10868627" cy="0"/>
          </a:xfrm>
          <a:prstGeom prst="line">
            <a:avLst/>
          </a:prstGeom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CC363B2-9578-7830-6023-32BE7E42E03A}"/>
              </a:ext>
            </a:extLst>
          </p:cNvPr>
          <p:cNvSpPr txBox="1"/>
          <p:nvPr/>
        </p:nvSpPr>
        <p:spPr>
          <a:xfrm>
            <a:off x="242425" y="115747"/>
            <a:ext cx="11707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DC5E35"/>
                </a:solidFill>
                <a:latin typeface="Pangram Light" pitchFamily="2" charset="77"/>
              </a:rPr>
              <a:t>Where are you now?</a:t>
            </a:r>
            <a:endParaRPr lang="en-US" dirty="0">
              <a:solidFill>
                <a:srgbClr val="DC5E35"/>
              </a:solidFill>
              <a:latin typeface="Pangram Light" pitchFamily="2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8917341-EF2F-5A0B-6B0E-5EB04BDB4CEF}"/>
              </a:ext>
            </a:extLst>
          </p:cNvPr>
          <p:cNvSpPr/>
          <p:nvPr/>
        </p:nvSpPr>
        <p:spPr>
          <a:xfrm>
            <a:off x="3940278" y="1771305"/>
            <a:ext cx="145839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On-site</a:t>
            </a:r>
          </a:p>
          <a:p>
            <a:pPr algn="ctr"/>
            <a:r>
              <a:rPr lang="en-US" sz="1100" dirty="0"/>
              <a:t>Donations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727D346-4696-990F-5E81-38B58785E8CA}"/>
              </a:ext>
            </a:extLst>
          </p:cNvPr>
          <p:cNvSpPr/>
          <p:nvPr/>
        </p:nvSpPr>
        <p:spPr>
          <a:xfrm>
            <a:off x="3940278" y="2266531"/>
            <a:ext cx="145840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Corporate Memberships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92D0B4A-F546-FCA6-1C3E-2B02615EE967}"/>
              </a:ext>
            </a:extLst>
          </p:cNvPr>
          <p:cNvSpPr/>
          <p:nvPr/>
        </p:nvSpPr>
        <p:spPr>
          <a:xfrm>
            <a:off x="3940277" y="2812383"/>
            <a:ext cx="1458401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Corporate Sponsorship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0381CB1-8B48-57F8-3DAE-3FA5FD348A4F}"/>
              </a:ext>
            </a:extLst>
          </p:cNvPr>
          <p:cNvSpPr/>
          <p:nvPr/>
        </p:nvSpPr>
        <p:spPr>
          <a:xfrm>
            <a:off x="3940277" y="3300955"/>
            <a:ext cx="145839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Online</a:t>
            </a:r>
          </a:p>
          <a:p>
            <a:pPr algn="ctr"/>
            <a:r>
              <a:rPr lang="en-US" sz="1100" dirty="0"/>
              <a:t>Donations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A8FF30B-A85B-F763-DE67-612D7FF0E0FC}"/>
              </a:ext>
            </a:extLst>
          </p:cNvPr>
          <p:cNvSpPr/>
          <p:nvPr/>
        </p:nvSpPr>
        <p:spPr>
          <a:xfrm>
            <a:off x="5527939" y="1771305"/>
            <a:ext cx="145839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Friends/ Memberships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216374B-343A-6E07-C30F-8968C6631994}"/>
              </a:ext>
            </a:extLst>
          </p:cNvPr>
          <p:cNvSpPr/>
          <p:nvPr/>
        </p:nvSpPr>
        <p:spPr>
          <a:xfrm>
            <a:off x="5527938" y="2259593"/>
            <a:ext cx="145839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Patrons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ABBB6D8-0F2A-3434-5084-0687A6E4EFBB}"/>
              </a:ext>
            </a:extLst>
          </p:cNvPr>
          <p:cNvSpPr/>
          <p:nvPr/>
        </p:nvSpPr>
        <p:spPr>
          <a:xfrm>
            <a:off x="5527938" y="2812692"/>
            <a:ext cx="145839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Major Gifts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1673C37-8E89-5F8B-B510-28221F0F8265}"/>
              </a:ext>
            </a:extLst>
          </p:cNvPr>
          <p:cNvSpPr/>
          <p:nvPr/>
        </p:nvSpPr>
        <p:spPr>
          <a:xfrm>
            <a:off x="5527937" y="3300955"/>
            <a:ext cx="145839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Legacies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1C2B6A0-CE38-1C62-6038-5A8913554D66}"/>
              </a:ext>
            </a:extLst>
          </p:cNvPr>
          <p:cNvSpPr/>
          <p:nvPr/>
        </p:nvSpPr>
        <p:spPr>
          <a:xfrm>
            <a:off x="3940277" y="3853745"/>
            <a:ext cx="145839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In Memory Donations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C0CB47E-FEC1-CABE-08A0-6329AE088556}"/>
              </a:ext>
            </a:extLst>
          </p:cNvPr>
          <p:cNvSpPr/>
          <p:nvPr/>
        </p:nvSpPr>
        <p:spPr>
          <a:xfrm>
            <a:off x="5527937" y="3854054"/>
            <a:ext cx="145839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Campaigns / Appeals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D12528B-145D-3FF1-EE5C-35FC788ABC28}"/>
              </a:ext>
            </a:extLst>
          </p:cNvPr>
          <p:cNvSpPr/>
          <p:nvPr/>
        </p:nvSpPr>
        <p:spPr>
          <a:xfrm>
            <a:off x="3940277" y="4342317"/>
            <a:ext cx="145839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Lottery Grants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178CE14-B9E8-7E9B-9DEF-FFB170736EB8}"/>
              </a:ext>
            </a:extLst>
          </p:cNvPr>
          <p:cNvSpPr/>
          <p:nvPr/>
        </p:nvSpPr>
        <p:spPr>
          <a:xfrm>
            <a:off x="5527937" y="4375825"/>
            <a:ext cx="145839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Council Grants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E25BCD8-27EF-8E0D-EB34-0605B8DEF0BF}"/>
              </a:ext>
            </a:extLst>
          </p:cNvPr>
          <p:cNvSpPr/>
          <p:nvPr/>
        </p:nvSpPr>
        <p:spPr>
          <a:xfrm>
            <a:off x="7115588" y="3865968"/>
            <a:ext cx="145839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Trusts &amp; Foundations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59EA3E6-C00C-CF77-B661-9B5F51FAE35C}"/>
              </a:ext>
            </a:extLst>
          </p:cNvPr>
          <p:cNvSpPr/>
          <p:nvPr/>
        </p:nvSpPr>
        <p:spPr>
          <a:xfrm>
            <a:off x="7115588" y="4366890"/>
            <a:ext cx="145839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International Grants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14E8E8F-4897-4155-EFFC-4139862AB323}"/>
              </a:ext>
            </a:extLst>
          </p:cNvPr>
          <p:cNvSpPr/>
          <p:nvPr/>
        </p:nvSpPr>
        <p:spPr>
          <a:xfrm>
            <a:off x="7115600" y="1771305"/>
            <a:ext cx="145839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Object Adoption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FBF6162-4E35-BCFA-FF97-760D7DC82B65}"/>
              </a:ext>
            </a:extLst>
          </p:cNvPr>
          <p:cNvSpPr/>
          <p:nvPr/>
        </p:nvSpPr>
        <p:spPr>
          <a:xfrm>
            <a:off x="7115588" y="2259593"/>
            <a:ext cx="145839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Sponsor a Brick / Step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1722779-5C66-EBE9-6115-9CED7FFCFC11}"/>
              </a:ext>
            </a:extLst>
          </p:cNvPr>
          <p:cNvSpPr/>
          <p:nvPr/>
        </p:nvSpPr>
        <p:spPr>
          <a:xfrm>
            <a:off x="7115588" y="2804977"/>
            <a:ext cx="145839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Sponsored Events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79F7C69-42F8-E376-4FA0-B7F71B2CEE89}"/>
              </a:ext>
            </a:extLst>
          </p:cNvPr>
          <p:cNvSpPr/>
          <p:nvPr/>
        </p:nvSpPr>
        <p:spPr>
          <a:xfrm>
            <a:off x="7115588" y="3300955"/>
            <a:ext cx="1458395" cy="43982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Galas</a:t>
            </a:r>
          </a:p>
        </p:txBody>
      </p:sp>
    </p:spTree>
    <p:extLst>
      <p:ext uri="{BB962C8B-B14F-4D97-AF65-F5344CB8AC3E}">
        <p14:creationId xmlns:p14="http://schemas.microsoft.com/office/powerpoint/2010/main" val="63199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ED3EEE9F-9C54-28EE-F0C2-423E72CE9D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411129"/>
              </p:ext>
            </p:extLst>
          </p:nvPr>
        </p:nvGraphicFramePr>
        <p:xfrm>
          <a:off x="219919" y="187324"/>
          <a:ext cx="11817752" cy="5658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6684">
                  <a:extLst>
                    <a:ext uri="{9D8B030D-6E8A-4147-A177-3AD203B41FA5}">
                      <a16:colId xmlns:a16="http://schemas.microsoft.com/office/drawing/2014/main" val="1741554452"/>
                    </a:ext>
                  </a:extLst>
                </a:gridCol>
                <a:gridCol w="1166684">
                  <a:extLst>
                    <a:ext uri="{9D8B030D-6E8A-4147-A177-3AD203B41FA5}">
                      <a16:colId xmlns:a16="http://schemas.microsoft.com/office/drawing/2014/main" val="3785508785"/>
                    </a:ext>
                  </a:extLst>
                </a:gridCol>
                <a:gridCol w="4742192">
                  <a:extLst>
                    <a:ext uri="{9D8B030D-6E8A-4147-A177-3AD203B41FA5}">
                      <a16:colId xmlns:a16="http://schemas.microsoft.com/office/drawing/2014/main" val="2153902545"/>
                    </a:ext>
                  </a:extLst>
                </a:gridCol>
                <a:gridCol w="4742192">
                  <a:extLst>
                    <a:ext uri="{9D8B030D-6E8A-4147-A177-3AD203B41FA5}">
                      <a16:colId xmlns:a16="http://schemas.microsoft.com/office/drawing/2014/main" val="991272633"/>
                    </a:ext>
                  </a:extLst>
                </a:gridCol>
              </a:tblGrid>
              <a:tr h="740900"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chemeClr val="tx1"/>
                          </a:solidFill>
                          <a:latin typeface="Pangram Light" pitchFamily="2" charset="77"/>
                        </a:rPr>
                        <a:t>Ansoff</a:t>
                      </a:r>
                    </a:p>
                    <a:p>
                      <a:pPr algn="ctr"/>
                      <a:r>
                        <a:rPr lang="en-US" sz="2400" b="0" i="0" dirty="0">
                          <a:solidFill>
                            <a:schemeClr val="tx1"/>
                          </a:solidFill>
                          <a:latin typeface="Pangram Light" pitchFamily="2" charset="77"/>
                        </a:rPr>
                        <a:t>Matrix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DC5E3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Products, Services and Assets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5E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C5E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0942094"/>
                  </a:ext>
                </a:extLst>
              </a:tr>
              <a:tr h="740900"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C5E3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Existing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5E35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New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5E35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068030"/>
                  </a:ext>
                </a:extLst>
              </a:tr>
              <a:tr h="2088461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Markets and Audiences</a:t>
                      </a:r>
                    </a:p>
                  </a:txBody>
                  <a:tcPr vert="vert270" anchor="ctr">
                    <a:lnL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Existing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5E35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endParaRPr lang="en-US" sz="2000" b="0" i="0" dirty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>
                    <a:lnL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2000" b="0" i="0" dirty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>
                    <a:lnL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599721"/>
                  </a:ext>
                </a:extLst>
              </a:tr>
              <a:tr h="208846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New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5E35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US" sz="2000" b="0" i="0" dirty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>
                    <a:lnL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endParaRPr lang="en-US" sz="2000" b="0" i="0" dirty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>
                    <a:lnL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C5E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373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5974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A3BF680-0698-5ECA-B403-B90AB015C7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547473"/>
              </p:ext>
            </p:extLst>
          </p:nvPr>
        </p:nvGraphicFramePr>
        <p:xfrm>
          <a:off x="237924" y="152507"/>
          <a:ext cx="11753448" cy="5887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58441">
                  <a:extLst>
                    <a:ext uri="{9D8B030D-6E8A-4147-A177-3AD203B41FA5}">
                      <a16:colId xmlns:a16="http://schemas.microsoft.com/office/drawing/2014/main" val="586402843"/>
                    </a:ext>
                  </a:extLst>
                </a:gridCol>
                <a:gridCol w="3750197">
                  <a:extLst>
                    <a:ext uri="{9D8B030D-6E8A-4147-A177-3AD203B41FA5}">
                      <a16:colId xmlns:a16="http://schemas.microsoft.com/office/drawing/2014/main" val="4026138542"/>
                    </a:ext>
                  </a:extLst>
                </a:gridCol>
                <a:gridCol w="6944810">
                  <a:extLst>
                    <a:ext uri="{9D8B030D-6E8A-4147-A177-3AD203B41FA5}">
                      <a16:colId xmlns:a16="http://schemas.microsoft.com/office/drawing/2014/main" val="7711001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b="0" i="0" dirty="0">
                        <a:solidFill>
                          <a:schemeClr val="bg1"/>
                        </a:solidFill>
                        <a:latin typeface="Pangram Light" pitchFamily="2" charset="77"/>
                      </a:endParaRP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Strategic Priority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To achieve this </a:t>
                      </a:r>
                      <a:r>
                        <a:rPr lang="en-US" b="0" i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we must:</a:t>
                      </a:r>
                      <a:endParaRPr lang="en-US" b="0" i="0" dirty="0">
                        <a:solidFill>
                          <a:schemeClr val="bg1"/>
                        </a:solidFill>
                        <a:latin typeface="Pangram Light" pitchFamily="2" charset="77"/>
                      </a:endParaRPr>
                    </a:p>
                  </a:txBody>
                  <a:tcPr>
                    <a:solidFill>
                      <a:srgbClr val="DC5E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248322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latin typeface="Pangram Light" pitchFamily="2" charset="77"/>
                        </a:rPr>
                        <a:t>1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62564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576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240507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latin typeface="Pangram Light" pitchFamily="2" charset="77"/>
                        </a:rPr>
                        <a:t>2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29495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4468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8524027"/>
                  </a:ext>
                </a:extLst>
              </a:tr>
              <a:tr h="191583">
                <a:tc rowSpan="3"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latin typeface="Pangram Light" pitchFamily="2" charset="77"/>
                        </a:rPr>
                        <a:t>3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290273"/>
                  </a:ext>
                </a:extLst>
              </a:tr>
              <a:tr h="19158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881943"/>
                  </a:ext>
                </a:extLst>
              </a:tr>
              <a:tr h="19158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23336"/>
                  </a:ext>
                </a:extLst>
              </a:tr>
              <a:tr h="191583">
                <a:tc rowSpan="3"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latin typeface="Pangram Light" pitchFamily="2" charset="77"/>
                        </a:rPr>
                        <a:t>4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53626"/>
                  </a:ext>
                </a:extLst>
              </a:tr>
              <a:tr h="19158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5639848"/>
                  </a:ext>
                </a:extLst>
              </a:tr>
              <a:tr h="19158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0648087"/>
                  </a:ext>
                </a:extLst>
              </a:tr>
              <a:tr h="191583">
                <a:tc rowSpan="3"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latin typeface="Pangram Light" pitchFamily="2" charset="77"/>
                        </a:rPr>
                        <a:t>5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190341"/>
                  </a:ext>
                </a:extLst>
              </a:tr>
              <a:tr h="19158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81058"/>
                  </a:ext>
                </a:extLst>
              </a:tr>
              <a:tr h="19158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205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460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57EF1A5-EDF6-D692-EDF2-FF3959C490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633861"/>
              </p:ext>
            </p:extLst>
          </p:nvPr>
        </p:nvGraphicFramePr>
        <p:xfrm>
          <a:off x="242425" y="854648"/>
          <a:ext cx="11707150" cy="530755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41430">
                  <a:extLst>
                    <a:ext uri="{9D8B030D-6E8A-4147-A177-3AD203B41FA5}">
                      <a16:colId xmlns:a16="http://schemas.microsoft.com/office/drawing/2014/main" val="2725894547"/>
                    </a:ext>
                  </a:extLst>
                </a:gridCol>
                <a:gridCol w="1525158">
                  <a:extLst>
                    <a:ext uri="{9D8B030D-6E8A-4147-A177-3AD203B41FA5}">
                      <a16:colId xmlns:a16="http://schemas.microsoft.com/office/drawing/2014/main" val="2762957276"/>
                    </a:ext>
                  </a:extLst>
                </a:gridCol>
                <a:gridCol w="1909822">
                  <a:extLst>
                    <a:ext uri="{9D8B030D-6E8A-4147-A177-3AD203B41FA5}">
                      <a16:colId xmlns:a16="http://schemas.microsoft.com/office/drawing/2014/main" val="3324018255"/>
                    </a:ext>
                  </a:extLst>
                </a:gridCol>
                <a:gridCol w="2939970">
                  <a:extLst>
                    <a:ext uri="{9D8B030D-6E8A-4147-A177-3AD203B41FA5}">
                      <a16:colId xmlns:a16="http://schemas.microsoft.com/office/drawing/2014/main" val="615203101"/>
                    </a:ext>
                  </a:extLst>
                </a:gridCol>
                <a:gridCol w="2990770">
                  <a:extLst>
                    <a:ext uri="{9D8B030D-6E8A-4147-A177-3AD203B41FA5}">
                      <a16:colId xmlns:a16="http://schemas.microsoft.com/office/drawing/2014/main" val="2744353278"/>
                    </a:ext>
                  </a:extLst>
                </a:gridCol>
              </a:tblGrid>
              <a:tr h="840484"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Pangram Light" pitchFamily="2" charset="77"/>
                        </a:rPr>
                        <a:t>What Work/ Project/Activity requires funding?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Pangram Light" pitchFamily="2" charset="77"/>
                        </a:rPr>
                        <a:t>Amount needed?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Pangram Light" pitchFamily="2" charset="77"/>
                        </a:rPr>
                        <a:t>Deadline/ Decision Date?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Pangram Light" pitchFamily="2" charset="77"/>
                        </a:rPr>
                        <a:t>Philanthropic Need (aka Case for Support)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Pangram Light" pitchFamily="2" charset="77"/>
                        </a:rPr>
                        <a:t>Other assets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034634"/>
                  </a:ext>
                </a:extLst>
              </a:tr>
              <a:tr h="146438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174209"/>
                  </a:ext>
                </a:extLst>
              </a:tr>
              <a:tr h="146438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241188"/>
                  </a:ext>
                </a:extLst>
              </a:tr>
              <a:tr h="146438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62617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C9D89D8-9CA6-5940-270D-425B6C93E53D}"/>
              </a:ext>
            </a:extLst>
          </p:cNvPr>
          <p:cNvSpPr txBox="1"/>
          <p:nvPr/>
        </p:nvSpPr>
        <p:spPr>
          <a:xfrm>
            <a:off x="242425" y="115747"/>
            <a:ext cx="11707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DC5E35"/>
                </a:solidFill>
                <a:latin typeface="Pangram Light" pitchFamily="2" charset="77"/>
              </a:rPr>
              <a:t>Why do you need the money?</a:t>
            </a:r>
            <a:endParaRPr lang="en-US" dirty="0">
              <a:solidFill>
                <a:srgbClr val="DC5E35"/>
              </a:solidFill>
              <a:latin typeface="Pangram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54829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135C9-66B2-EEAB-EE1D-1B2E4C5C7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BCD8217-5EFC-D810-4FFE-16DC291E4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983702"/>
              </p:ext>
            </p:extLst>
          </p:nvPr>
        </p:nvGraphicFramePr>
        <p:xfrm>
          <a:off x="242425" y="854648"/>
          <a:ext cx="11707150" cy="530755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41430">
                  <a:extLst>
                    <a:ext uri="{9D8B030D-6E8A-4147-A177-3AD203B41FA5}">
                      <a16:colId xmlns:a16="http://schemas.microsoft.com/office/drawing/2014/main" val="2725894547"/>
                    </a:ext>
                  </a:extLst>
                </a:gridCol>
                <a:gridCol w="1525158">
                  <a:extLst>
                    <a:ext uri="{9D8B030D-6E8A-4147-A177-3AD203B41FA5}">
                      <a16:colId xmlns:a16="http://schemas.microsoft.com/office/drawing/2014/main" val="2762957276"/>
                    </a:ext>
                  </a:extLst>
                </a:gridCol>
                <a:gridCol w="1909822">
                  <a:extLst>
                    <a:ext uri="{9D8B030D-6E8A-4147-A177-3AD203B41FA5}">
                      <a16:colId xmlns:a16="http://schemas.microsoft.com/office/drawing/2014/main" val="3324018255"/>
                    </a:ext>
                  </a:extLst>
                </a:gridCol>
                <a:gridCol w="2939970">
                  <a:extLst>
                    <a:ext uri="{9D8B030D-6E8A-4147-A177-3AD203B41FA5}">
                      <a16:colId xmlns:a16="http://schemas.microsoft.com/office/drawing/2014/main" val="615203101"/>
                    </a:ext>
                  </a:extLst>
                </a:gridCol>
                <a:gridCol w="2990770">
                  <a:extLst>
                    <a:ext uri="{9D8B030D-6E8A-4147-A177-3AD203B41FA5}">
                      <a16:colId xmlns:a16="http://schemas.microsoft.com/office/drawing/2014/main" val="2744353278"/>
                    </a:ext>
                  </a:extLst>
                </a:gridCol>
              </a:tblGrid>
              <a:tr h="840484"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Pangram Light" pitchFamily="2" charset="77"/>
                        </a:rPr>
                        <a:t>What Work/ Project/Activity requires funding?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Pangram Light" pitchFamily="2" charset="77"/>
                        </a:rPr>
                        <a:t>Amount needed?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Pangram Light" pitchFamily="2" charset="77"/>
                        </a:rPr>
                        <a:t>Deadline/ Decision Date?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Pangram Light" pitchFamily="2" charset="77"/>
                        </a:rPr>
                        <a:t>Philanthropic Need (aka Case for Support)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Pangram Light" pitchFamily="2" charset="77"/>
                        </a:rPr>
                        <a:t>Other assets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034634"/>
                  </a:ext>
                </a:extLst>
              </a:tr>
              <a:tr h="146438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174209"/>
                  </a:ext>
                </a:extLst>
              </a:tr>
              <a:tr h="146438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241188"/>
                  </a:ext>
                </a:extLst>
              </a:tr>
              <a:tr h="146438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62617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8A7E290-0550-74D4-D992-DA8A68E33FE3}"/>
              </a:ext>
            </a:extLst>
          </p:cNvPr>
          <p:cNvSpPr txBox="1"/>
          <p:nvPr/>
        </p:nvSpPr>
        <p:spPr>
          <a:xfrm>
            <a:off x="242425" y="115747"/>
            <a:ext cx="11707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DC5E35"/>
                </a:solidFill>
                <a:latin typeface="Pangram Light" pitchFamily="2" charset="77"/>
              </a:rPr>
              <a:t>Why do you need the money?</a:t>
            </a:r>
            <a:endParaRPr lang="en-US" dirty="0">
              <a:solidFill>
                <a:srgbClr val="DC5E35"/>
              </a:solidFill>
              <a:latin typeface="Pangram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74095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F68F6-3AC2-AD81-930B-079D1FE0D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8369164-3E0B-700E-EF22-115C8D29B4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409159"/>
              </p:ext>
            </p:extLst>
          </p:nvPr>
        </p:nvGraphicFramePr>
        <p:xfrm>
          <a:off x="242424" y="825714"/>
          <a:ext cx="11707148" cy="520657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87318">
                  <a:extLst>
                    <a:ext uri="{9D8B030D-6E8A-4147-A177-3AD203B41FA5}">
                      <a16:colId xmlns:a16="http://schemas.microsoft.com/office/drawing/2014/main" val="1466340058"/>
                    </a:ext>
                  </a:extLst>
                </a:gridCol>
                <a:gridCol w="1963966">
                  <a:extLst>
                    <a:ext uri="{9D8B030D-6E8A-4147-A177-3AD203B41FA5}">
                      <a16:colId xmlns:a16="http://schemas.microsoft.com/office/drawing/2014/main" val="4059134781"/>
                    </a:ext>
                  </a:extLst>
                </a:gridCol>
                <a:gridCol w="1963966">
                  <a:extLst>
                    <a:ext uri="{9D8B030D-6E8A-4147-A177-3AD203B41FA5}">
                      <a16:colId xmlns:a16="http://schemas.microsoft.com/office/drawing/2014/main" val="480394006"/>
                    </a:ext>
                  </a:extLst>
                </a:gridCol>
                <a:gridCol w="1963966">
                  <a:extLst>
                    <a:ext uri="{9D8B030D-6E8A-4147-A177-3AD203B41FA5}">
                      <a16:colId xmlns:a16="http://schemas.microsoft.com/office/drawing/2014/main" val="575196225"/>
                    </a:ext>
                  </a:extLst>
                </a:gridCol>
                <a:gridCol w="1963966">
                  <a:extLst>
                    <a:ext uri="{9D8B030D-6E8A-4147-A177-3AD203B41FA5}">
                      <a16:colId xmlns:a16="http://schemas.microsoft.com/office/drawing/2014/main" val="3167190462"/>
                    </a:ext>
                  </a:extLst>
                </a:gridCol>
                <a:gridCol w="1963966">
                  <a:extLst>
                    <a:ext uri="{9D8B030D-6E8A-4147-A177-3AD203B41FA5}">
                      <a16:colId xmlns:a16="http://schemas.microsoft.com/office/drawing/2014/main" val="2126677261"/>
                    </a:ext>
                  </a:extLst>
                </a:gridCol>
              </a:tblGrid>
              <a:tr h="867762">
                <a:tc>
                  <a:txBody>
                    <a:bodyPr/>
                    <a:lstStyle/>
                    <a:p>
                      <a:endParaRPr lang="en-US" b="0" i="0" dirty="0">
                        <a:solidFill>
                          <a:schemeClr val="bg1"/>
                        </a:solidFill>
                        <a:latin typeface="Pangram Light" pitchFamily="2" charset="77"/>
                      </a:endParaRP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Fit for your work/activity?</a:t>
                      </a:r>
                    </a:p>
                  </a:txBody>
                  <a:tcPr anchor="ctr"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Enough potential donors to be viable?</a:t>
                      </a:r>
                    </a:p>
                  </a:txBody>
                  <a:tcPr anchor="ctr"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Timeframe?</a:t>
                      </a:r>
                    </a:p>
                  </a:txBody>
                  <a:tcPr anchor="ctr"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kern="1200" dirty="0">
                          <a:solidFill>
                            <a:schemeClr val="bg1"/>
                          </a:solidFill>
                          <a:latin typeface="Pangram Light" pitchFamily="2" charset="77"/>
                          <a:ea typeface="+mn-ea"/>
                          <a:cs typeface="+mn-cs"/>
                        </a:rPr>
                        <a:t>Current trends – your </a:t>
                      </a:r>
                      <a:r>
                        <a:rPr lang="en-US" sz="1600" b="0" i="0" kern="1200" dirty="0" err="1">
                          <a:solidFill>
                            <a:schemeClr val="bg1"/>
                          </a:solidFill>
                          <a:latin typeface="Pangram Light" pitchFamily="2" charset="77"/>
                          <a:ea typeface="+mn-ea"/>
                          <a:cs typeface="+mn-cs"/>
                        </a:rPr>
                        <a:t>organisation</a:t>
                      </a:r>
                      <a:endParaRPr lang="en-US" sz="1600" b="0" i="0" kern="1200" dirty="0">
                        <a:solidFill>
                          <a:schemeClr val="bg1"/>
                        </a:solidFill>
                        <a:latin typeface="Pangram Light" pitchFamily="2" charset="77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Current trends - sector</a:t>
                      </a:r>
                    </a:p>
                  </a:txBody>
                  <a:tcPr anchor="ctr">
                    <a:solidFill>
                      <a:srgbClr val="DC5E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458184"/>
                  </a:ext>
                </a:extLst>
              </a:tr>
              <a:tr h="867762">
                <a:tc>
                  <a:txBody>
                    <a:bodyPr/>
                    <a:lstStyle/>
                    <a:p>
                      <a:pPr algn="l"/>
                      <a:r>
                        <a:rPr lang="en-US" b="0" i="0" dirty="0">
                          <a:latin typeface="Pangram Light" pitchFamily="2" charset="77"/>
                        </a:rPr>
                        <a:t>Trusts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518774"/>
                  </a:ext>
                </a:extLst>
              </a:tr>
              <a:tr h="867762">
                <a:tc>
                  <a:txBody>
                    <a:bodyPr/>
                    <a:lstStyle/>
                    <a:p>
                      <a:pPr algn="l"/>
                      <a:r>
                        <a:rPr lang="en-US" b="0" i="0" dirty="0">
                          <a:latin typeface="Pangram Light" pitchFamily="2" charset="77"/>
                        </a:rPr>
                        <a:t>Corporates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302587"/>
                  </a:ext>
                </a:extLst>
              </a:tr>
              <a:tr h="867762">
                <a:tc>
                  <a:txBody>
                    <a:bodyPr/>
                    <a:lstStyle/>
                    <a:p>
                      <a:pPr algn="l"/>
                      <a:r>
                        <a:rPr lang="en-US" b="0" i="0" dirty="0">
                          <a:latin typeface="Pangram Light" pitchFamily="2" charset="77"/>
                        </a:rPr>
                        <a:t>Mass Giving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723406"/>
                  </a:ext>
                </a:extLst>
              </a:tr>
              <a:tr h="867762">
                <a:tc>
                  <a:txBody>
                    <a:bodyPr/>
                    <a:lstStyle/>
                    <a:p>
                      <a:pPr algn="l"/>
                      <a:r>
                        <a:rPr lang="en-US" b="0" i="0" dirty="0">
                          <a:latin typeface="Pangram Light" pitchFamily="2" charset="77"/>
                        </a:rPr>
                        <a:t>Major Gifts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2182974"/>
                  </a:ext>
                </a:extLst>
              </a:tr>
              <a:tr h="867762">
                <a:tc>
                  <a:txBody>
                    <a:bodyPr/>
                    <a:lstStyle/>
                    <a:p>
                      <a:pPr algn="l"/>
                      <a:r>
                        <a:rPr lang="en-US" b="0" i="0" dirty="0">
                          <a:latin typeface="Pangram Light" pitchFamily="2" charset="77"/>
                        </a:rPr>
                        <a:t>Legacies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821229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199F3F0-88BD-9D5E-0F8B-DA60748DA973}"/>
              </a:ext>
            </a:extLst>
          </p:cNvPr>
          <p:cNvSpPr txBox="1"/>
          <p:nvPr/>
        </p:nvSpPr>
        <p:spPr>
          <a:xfrm>
            <a:off x="242422" y="90746"/>
            <a:ext cx="11707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DC5E35"/>
                </a:solidFill>
                <a:latin typeface="Pangram Light" pitchFamily="2" charset="77"/>
              </a:rPr>
              <a:t>Auditing funding streams – key factors</a:t>
            </a:r>
            <a:endParaRPr lang="en-US" dirty="0">
              <a:solidFill>
                <a:srgbClr val="DC5E35"/>
              </a:solidFill>
              <a:latin typeface="Pangram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99304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A1B02-7F1B-7BFC-1206-0AFE27EFE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AD761E6-977E-E892-B9B1-12E33ED3B2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913319"/>
              </p:ext>
            </p:extLst>
          </p:nvPr>
        </p:nvGraphicFramePr>
        <p:xfrm>
          <a:off x="242425" y="825714"/>
          <a:ext cx="11707146" cy="520657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16190">
                  <a:extLst>
                    <a:ext uri="{9D8B030D-6E8A-4147-A177-3AD203B41FA5}">
                      <a16:colId xmlns:a16="http://schemas.microsoft.com/office/drawing/2014/main" val="1466340058"/>
                    </a:ext>
                  </a:extLst>
                </a:gridCol>
                <a:gridCol w="1681826">
                  <a:extLst>
                    <a:ext uri="{9D8B030D-6E8A-4147-A177-3AD203B41FA5}">
                      <a16:colId xmlns:a16="http://schemas.microsoft.com/office/drawing/2014/main" val="4059134781"/>
                    </a:ext>
                  </a:extLst>
                </a:gridCol>
                <a:gridCol w="1681826">
                  <a:extLst>
                    <a:ext uri="{9D8B030D-6E8A-4147-A177-3AD203B41FA5}">
                      <a16:colId xmlns:a16="http://schemas.microsoft.com/office/drawing/2014/main" val="2757413385"/>
                    </a:ext>
                  </a:extLst>
                </a:gridCol>
                <a:gridCol w="1681826">
                  <a:extLst>
                    <a:ext uri="{9D8B030D-6E8A-4147-A177-3AD203B41FA5}">
                      <a16:colId xmlns:a16="http://schemas.microsoft.com/office/drawing/2014/main" val="480394006"/>
                    </a:ext>
                  </a:extLst>
                </a:gridCol>
                <a:gridCol w="1681826">
                  <a:extLst>
                    <a:ext uri="{9D8B030D-6E8A-4147-A177-3AD203B41FA5}">
                      <a16:colId xmlns:a16="http://schemas.microsoft.com/office/drawing/2014/main" val="575196225"/>
                    </a:ext>
                  </a:extLst>
                </a:gridCol>
                <a:gridCol w="1681826">
                  <a:extLst>
                    <a:ext uri="{9D8B030D-6E8A-4147-A177-3AD203B41FA5}">
                      <a16:colId xmlns:a16="http://schemas.microsoft.com/office/drawing/2014/main" val="1603417224"/>
                    </a:ext>
                  </a:extLst>
                </a:gridCol>
                <a:gridCol w="1681826">
                  <a:extLst>
                    <a:ext uri="{9D8B030D-6E8A-4147-A177-3AD203B41FA5}">
                      <a16:colId xmlns:a16="http://schemas.microsoft.com/office/drawing/2014/main" val="84610545"/>
                    </a:ext>
                  </a:extLst>
                </a:gridCol>
              </a:tblGrid>
              <a:tr h="867762">
                <a:tc>
                  <a:txBody>
                    <a:bodyPr/>
                    <a:lstStyle/>
                    <a:p>
                      <a:endParaRPr lang="en-US" b="0" i="0" dirty="0">
                        <a:solidFill>
                          <a:schemeClr val="bg1"/>
                        </a:solidFill>
                        <a:latin typeface="Pangram Light" pitchFamily="2" charset="77"/>
                      </a:endParaRP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Prospects within your reach?</a:t>
                      </a:r>
                    </a:p>
                  </a:txBody>
                  <a:tcPr anchor="ctr"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Knowledge of audience motivations?</a:t>
                      </a:r>
                    </a:p>
                  </a:txBody>
                  <a:tcPr anchor="ctr"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Competitive Proposition?</a:t>
                      </a:r>
                    </a:p>
                  </a:txBody>
                  <a:tcPr anchor="ctr"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Skills/ Experience?</a:t>
                      </a:r>
                    </a:p>
                  </a:txBody>
                  <a:tcPr anchor="ctr"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Capacity?</a:t>
                      </a:r>
                    </a:p>
                  </a:txBody>
                  <a:tcPr anchor="ctr"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Internal Systems/ Processes?</a:t>
                      </a:r>
                    </a:p>
                  </a:txBody>
                  <a:tcPr anchor="ctr">
                    <a:solidFill>
                      <a:srgbClr val="DC5E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458184"/>
                  </a:ext>
                </a:extLst>
              </a:tr>
              <a:tr h="867762">
                <a:tc>
                  <a:txBody>
                    <a:bodyPr/>
                    <a:lstStyle/>
                    <a:p>
                      <a:pPr algn="l"/>
                      <a:r>
                        <a:rPr lang="en-US" b="0" i="0" dirty="0">
                          <a:latin typeface="Pangram Light" pitchFamily="2" charset="77"/>
                        </a:rPr>
                        <a:t>Trusts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518774"/>
                  </a:ext>
                </a:extLst>
              </a:tr>
              <a:tr h="867762">
                <a:tc>
                  <a:txBody>
                    <a:bodyPr/>
                    <a:lstStyle/>
                    <a:p>
                      <a:pPr algn="l"/>
                      <a:r>
                        <a:rPr lang="en-US" b="0" i="0" dirty="0">
                          <a:latin typeface="Pangram Light" pitchFamily="2" charset="77"/>
                        </a:rPr>
                        <a:t>Corporates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302587"/>
                  </a:ext>
                </a:extLst>
              </a:tr>
              <a:tr h="867762">
                <a:tc>
                  <a:txBody>
                    <a:bodyPr/>
                    <a:lstStyle/>
                    <a:p>
                      <a:pPr algn="l"/>
                      <a:r>
                        <a:rPr lang="en-US" b="0" i="0" dirty="0">
                          <a:latin typeface="Pangram Light" pitchFamily="2" charset="77"/>
                        </a:rPr>
                        <a:t>Mass Giving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723406"/>
                  </a:ext>
                </a:extLst>
              </a:tr>
              <a:tr h="867762">
                <a:tc>
                  <a:txBody>
                    <a:bodyPr/>
                    <a:lstStyle/>
                    <a:p>
                      <a:pPr algn="l"/>
                      <a:r>
                        <a:rPr lang="en-US" b="0" i="0" dirty="0">
                          <a:latin typeface="Pangram Light" pitchFamily="2" charset="77"/>
                        </a:rPr>
                        <a:t>Major Gifts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2182974"/>
                  </a:ext>
                </a:extLst>
              </a:tr>
              <a:tr h="867762">
                <a:tc>
                  <a:txBody>
                    <a:bodyPr/>
                    <a:lstStyle/>
                    <a:p>
                      <a:pPr algn="l"/>
                      <a:r>
                        <a:rPr lang="en-US" b="0" i="0" dirty="0">
                          <a:latin typeface="Pangram Light" pitchFamily="2" charset="77"/>
                        </a:rPr>
                        <a:t>Legacies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821229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11ED842-E3FF-7E7C-930C-C62B8AF7A3D2}"/>
              </a:ext>
            </a:extLst>
          </p:cNvPr>
          <p:cNvSpPr txBox="1"/>
          <p:nvPr/>
        </p:nvSpPr>
        <p:spPr>
          <a:xfrm>
            <a:off x="242425" y="115747"/>
            <a:ext cx="11707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DC5E35"/>
                </a:solidFill>
                <a:latin typeface="Pangram Light" pitchFamily="2" charset="77"/>
              </a:rPr>
              <a:t>Auditing funding streams</a:t>
            </a:r>
            <a:endParaRPr lang="en-US" dirty="0">
              <a:solidFill>
                <a:srgbClr val="DC5E35"/>
              </a:solidFill>
              <a:latin typeface="Pangram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32256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1BC32-AED5-772F-B5F5-0609E94B2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CE3234E-56FF-2986-C11D-FAFA33F786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703316"/>
              </p:ext>
            </p:extLst>
          </p:nvPr>
        </p:nvGraphicFramePr>
        <p:xfrm>
          <a:off x="242424" y="825714"/>
          <a:ext cx="11707150" cy="520657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06295">
                  <a:extLst>
                    <a:ext uri="{9D8B030D-6E8A-4147-A177-3AD203B41FA5}">
                      <a16:colId xmlns:a16="http://schemas.microsoft.com/office/drawing/2014/main" val="1466340058"/>
                    </a:ext>
                  </a:extLst>
                </a:gridCol>
                <a:gridCol w="1980171">
                  <a:extLst>
                    <a:ext uri="{9D8B030D-6E8A-4147-A177-3AD203B41FA5}">
                      <a16:colId xmlns:a16="http://schemas.microsoft.com/office/drawing/2014/main" val="4059134781"/>
                    </a:ext>
                  </a:extLst>
                </a:gridCol>
                <a:gridCol w="1980171">
                  <a:extLst>
                    <a:ext uri="{9D8B030D-6E8A-4147-A177-3AD203B41FA5}">
                      <a16:colId xmlns:a16="http://schemas.microsoft.com/office/drawing/2014/main" val="480394006"/>
                    </a:ext>
                  </a:extLst>
                </a:gridCol>
                <a:gridCol w="1980171">
                  <a:extLst>
                    <a:ext uri="{9D8B030D-6E8A-4147-A177-3AD203B41FA5}">
                      <a16:colId xmlns:a16="http://schemas.microsoft.com/office/drawing/2014/main" val="575196225"/>
                    </a:ext>
                  </a:extLst>
                </a:gridCol>
                <a:gridCol w="1980171">
                  <a:extLst>
                    <a:ext uri="{9D8B030D-6E8A-4147-A177-3AD203B41FA5}">
                      <a16:colId xmlns:a16="http://schemas.microsoft.com/office/drawing/2014/main" val="1603417224"/>
                    </a:ext>
                  </a:extLst>
                </a:gridCol>
                <a:gridCol w="1980171">
                  <a:extLst>
                    <a:ext uri="{9D8B030D-6E8A-4147-A177-3AD203B41FA5}">
                      <a16:colId xmlns:a16="http://schemas.microsoft.com/office/drawing/2014/main" val="2126677261"/>
                    </a:ext>
                  </a:extLst>
                </a:gridCol>
              </a:tblGrid>
              <a:tr h="867762">
                <a:tc>
                  <a:txBody>
                    <a:bodyPr/>
                    <a:lstStyle/>
                    <a:p>
                      <a:endParaRPr lang="en-US" b="0" i="0" dirty="0">
                        <a:solidFill>
                          <a:schemeClr val="bg1"/>
                        </a:solidFill>
                        <a:latin typeface="Pangram Light" pitchFamily="2" charset="77"/>
                      </a:endParaRP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Identifying potential donors</a:t>
                      </a:r>
                    </a:p>
                  </a:txBody>
                  <a:tcPr anchor="ctr"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Qualifying and Cultivating?</a:t>
                      </a:r>
                    </a:p>
                  </a:txBody>
                  <a:tcPr anchor="ctr"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Converting to donors?</a:t>
                      </a:r>
                    </a:p>
                  </a:txBody>
                  <a:tcPr anchor="ctr"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Retaining Support?</a:t>
                      </a:r>
                    </a:p>
                  </a:txBody>
                  <a:tcPr anchor="ctr"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Efficiency?</a:t>
                      </a:r>
                    </a:p>
                  </a:txBody>
                  <a:tcPr anchor="ctr">
                    <a:solidFill>
                      <a:srgbClr val="DC5E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458184"/>
                  </a:ext>
                </a:extLst>
              </a:tr>
              <a:tr h="867762">
                <a:tc>
                  <a:txBody>
                    <a:bodyPr/>
                    <a:lstStyle/>
                    <a:p>
                      <a:pPr algn="l"/>
                      <a:r>
                        <a:rPr lang="en-US" b="0" i="0" dirty="0">
                          <a:latin typeface="Pangram Light" pitchFamily="2" charset="77"/>
                        </a:rPr>
                        <a:t>Trusts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518774"/>
                  </a:ext>
                </a:extLst>
              </a:tr>
              <a:tr h="867762">
                <a:tc>
                  <a:txBody>
                    <a:bodyPr/>
                    <a:lstStyle/>
                    <a:p>
                      <a:pPr algn="l"/>
                      <a:r>
                        <a:rPr lang="en-US" b="0" i="0" dirty="0">
                          <a:latin typeface="Pangram Light" pitchFamily="2" charset="77"/>
                        </a:rPr>
                        <a:t>Corporates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302587"/>
                  </a:ext>
                </a:extLst>
              </a:tr>
              <a:tr h="867762">
                <a:tc>
                  <a:txBody>
                    <a:bodyPr/>
                    <a:lstStyle/>
                    <a:p>
                      <a:pPr algn="l"/>
                      <a:r>
                        <a:rPr lang="en-US" b="0" i="0" dirty="0">
                          <a:latin typeface="Pangram Light" pitchFamily="2" charset="77"/>
                        </a:rPr>
                        <a:t>Mass Giving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723406"/>
                  </a:ext>
                </a:extLst>
              </a:tr>
              <a:tr h="867762">
                <a:tc>
                  <a:txBody>
                    <a:bodyPr/>
                    <a:lstStyle/>
                    <a:p>
                      <a:pPr algn="l"/>
                      <a:r>
                        <a:rPr lang="en-US" b="0" i="0" dirty="0">
                          <a:latin typeface="Pangram Light" pitchFamily="2" charset="77"/>
                        </a:rPr>
                        <a:t>Major Gifts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2182974"/>
                  </a:ext>
                </a:extLst>
              </a:tr>
              <a:tr h="867762">
                <a:tc>
                  <a:txBody>
                    <a:bodyPr/>
                    <a:lstStyle/>
                    <a:p>
                      <a:pPr algn="l"/>
                      <a:r>
                        <a:rPr lang="en-US" b="0" i="0" dirty="0">
                          <a:latin typeface="Pangram Light" pitchFamily="2" charset="77"/>
                        </a:rPr>
                        <a:t>Legacies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821229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27F1E44-3720-91D3-01B8-FAF12201D539}"/>
              </a:ext>
            </a:extLst>
          </p:cNvPr>
          <p:cNvSpPr txBox="1"/>
          <p:nvPr/>
        </p:nvSpPr>
        <p:spPr>
          <a:xfrm>
            <a:off x="242425" y="115747"/>
            <a:ext cx="11707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DC5E35"/>
                </a:solidFill>
                <a:latin typeface="Pangram Light" pitchFamily="2" charset="77"/>
              </a:rPr>
              <a:t>Auditing existing funding streams</a:t>
            </a:r>
            <a:endParaRPr lang="en-US" dirty="0">
              <a:solidFill>
                <a:srgbClr val="DC5E35"/>
              </a:solidFill>
              <a:latin typeface="Pangram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23606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8AE1825-5E3E-A5AB-3E96-C797D6E983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026916"/>
              </p:ext>
            </p:extLst>
          </p:nvPr>
        </p:nvGraphicFramePr>
        <p:xfrm>
          <a:off x="300942" y="231494"/>
          <a:ext cx="11690430" cy="579891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845215">
                  <a:extLst>
                    <a:ext uri="{9D8B030D-6E8A-4147-A177-3AD203B41FA5}">
                      <a16:colId xmlns:a16="http://schemas.microsoft.com/office/drawing/2014/main" val="3916179589"/>
                    </a:ext>
                  </a:extLst>
                </a:gridCol>
                <a:gridCol w="5845215">
                  <a:extLst>
                    <a:ext uri="{9D8B030D-6E8A-4147-A177-3AD203B41FA5}">
                      <a16:colId xmlns:a16="http://schemas.microsoft.com/office/drawing/2014/main" val="2501325497"/>
                    </a:ext>
                  </a:extLst>
                </a:gridCol>
              </a:tblGrid>
              <a:tr h="617566"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Pangram Light" pitchFamily="2" charset="77"/>
                        </a:rPr>
                        <a:t>Strengths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Pangram Light" pitchFamily="2" charset="77"/>
                        </a:rPr>
                        <a:t>Weaknesses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56797"/>
                  </a:ext>
                </a:extLst>
              </a:tr>
              <a:tr h="518135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803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9417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9B323-627C-0021-51E4-59CBA8A14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2D0D0C3-E09F-0602-3F1D-2E6F2F9F5F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831128"/>
              </p:ext>
            </p:extLst>
          </p:nvPr>
        </p:nvGraphicFramePr>
        <p:xfrm>
          <a:off x="300942" y="231494"/>
          <a:ext cx="11690430" cy="579891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845215">
                  <a:extLst>
                    <a:ext uri="{9D8B030D-6E8A-4147-A177-3AD203B41FA5}">
                      <a16:colId xmlns:a16="http://schemas.microsoft.com/office/drawing/2014/main" val="3916179589"/>
                    </a:ext>
                  </a:extLst>
                </a:gridCol>
                <a:gridCol w="5845215">
                  <a:extLst>
                    <a:ext uri="{9D8B030D-6E8A-4147-A177-3AD203B41FA5}">
                      <a16:colId xmlns:a16="http://schemas.microsoft.com/office/drawing/2014/main" val="2501325497"/>
                    </a:ext>
                  </a:extLst>
                </a:gridCol>
              </a:tblGrid>
              <a:tr h="617566"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Pangram Light" pitchFamily="2" charset="77"/>
                        </a:rPr>
                        <a:t>Opportunities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Pangram Light" pitchFamily="2" charset="77"/>
                        </a:rPr>
                        <a:t>Threats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56797"/>
                  </a:ext>
                </a:extLst>
              </a:tr>
              <a:tr h="518135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803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964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0629E-EDF3-05A7-DDF0-7F304D1E5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67E9A66-A4A3-1F44-92F8-E6719ACBDBF7}"/>
              </a:ext>
            </a:extLst>
          </p:cNvPr>
          <p:cNvSpPr txBox="1"/>
          <p:nvPr/>
        </p:nvSpPr>
        <p:spPr>
          <a:xfrm>
            <a:off x="242425" y="115747"/>
            <a:ext cx="11707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DC5E35"/>
                </a:solidFill>
                <a:latin typeface="Pangram Light" pitchFamily="2" charset="77"/>
              </a:rPr>
              <a:t>How much time do you have?</a:t>
            </a:r>
            <a:endParaRPr lang="en-US" dirty="0">
              <a:solidFill>
                <a:srgbClr val="DC5E35"/>
              </a:solidFill>
              <a:latin typeface="Pangram Light" pitchFamily="2" charset="77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92FACDA-1F77-567E-0ED4-8D12C249E9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240103"/>
              </p:ext>
            </p:extLst>
          </p:nvPr>
        </p:nvGraphicFramePr>
        <p:xfrm>
          <a:off x="242425" y="806526"/>
          <a:ext cx="11707150" cy="515443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2450">
                  <a:extLst>
                    <a:ext uri="{9D8B030D-6E8A-4147-A177-3AD203B41FA5}">
                      <a16:colId xmlns:a16="http://schemas.microsoft.com/office/drawing/2014/main" val="4259511704"/>
                    </a:ext>
                  </a:extLst>
                </a:gridCol>
                <a:gridCol w="1672450">
                  <a:extLst>
                    <a:ext uri="{9D8B030D-6E8A-4147-A177-3AD203B41FA5}">
                      <a16:colId xmlns:a16="http://schemas.microsoft.com/office/drawing/2014/main" val="3303649302"/>
                    </a:ext>
                  </a:extLst>
                </a:gridCol>
                <a:gridCol w="1672450">
                  <a:extLst>
                    <a:ext uri="{9D8B030D-6E8A-4147-A177-3AD203B41FA5}">
                      <a16:colId xmlns:a16="http://schemas.microsoft.com/office/drawing/2014/main" val="3002837417"/>
                    </a:ext>
                  </a:extLst>
                </a:gridCol>
                <a:gridCol w="1672450">
                  <a:extLst>
                    <a:ext uri="{9D8B030D-6E8A-4147-A177-3AD203B41FA5}">
                      <a16:colId xmlns:a16="http://schemas.microsoft.com/office/drawing/2014/main" val="2902477835"/>
                    </a:ext>
                  </a:extLst>
                </a:gridCol>
                <a:gridCol w="1672450">
                  <a:extLst>
                    <a:ext uri="{9D8B030D-6E8A-4147-A177-3AD203B41FA5}">
                      <a16:colId xmlns:a16="http://schemas.microsoft.com/office/drawing/2014/main" val="1380657242"/>
                    </a:ext>
                  </a:extLst>
                </a:gridCol>
                <a:gridCol w="1672450">
                  <a:extLst>
                    <a:ext uri="{9D8B030D-6E8A-4147-A177-3AD203B41FA5}">
                      <a16:colId xmlns:a16="http://schemas.microsoft.com/office/drawing/2014/main" val="1266827994"/>
                    </a:ext>
                  </a:extLst>
                </a:gridCol>
                <a:gridCol w="1672450">
                  <a:extLst>
                    <a:ext uri="{9D8B030D-6E8A-4147-A177-3AD203B41FA5}">
                      <a16:colId xmlns:a16="http://schemas.microsoft.com/office/drawing/2014/main" val="2402651922"/>
                    </a:ext>
                  </a:extLst>
                </a:gridCol>
              </a:tblGrid>
              <a:tr h="859073"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Name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Fundraising hours (p/w)?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SP 1 = 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SP 2 = 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SP 3 = 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SP 4 = 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bg1"/>
                          </a:solidFill>
                          <a:latin typeface="Pangram Light" pitchFamily="2" charset="77"/>
                        </a:rPr>
                        <a:t>SP 5 = </a:t>
                      </a:r>
                    </a:p>
                  </a:txBody>
                  <a:tcPr>
                    <a:solidFill>
                      <a:srgbClr val="DC5E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304676"/>
                  </a:ext>
                </a:extLst>
              </a:tr>
              <a:tr h="859073">
                <a:tc>
                  <a:txBody>
                    <a:bodyPr/>
                    <a:lstStyle/>
                    <a:p>
                      <a:endParaRPr lang="en-US" b="0" i="0" dirty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086260"/>
                  </a:ext>
                </a:extLst>
              </a:tr>
              <a:tr h="859073"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381514"/>
                  </a:ext>
                </a:extLst>
              </a:tr>
              <a:tr h="859073"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582492"/>
                  </a:ext>
                </a:extLst>
              </a:tr>
              <a:tr h="859073"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4347801"/>
                  </a:ext>
                </a:extLst>
              </a:tr>
              <a:tr h="859073"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solidFill>
                          <a:schemeClr val="tx1"/>
                        </a:solidFill>
                        <a:latin typeface="Pangram Light" pitchFamily="2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12868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2789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4939</TotalTime>
  <Words>277</Words>
  <Application>Microsoft Macintosh PowerPoint</Application>
  <PresentationFormat>Widescreen</PresentationFormat>
  <Paragraphs>97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Pangram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Burgess</dc:creator>
  <cp:lastModifiedBy>David Burgess</cp:lastModifiedBy>
  <cp:revision>23</cp:revision>
  <dcterms:created xsi:type="dcterms:W3CDTF">2026-07-23T13:22:56Z</dcterms:created>
  <dcterms:modified xsi:type="dcterms:W3CDTF">2026-07-28T19:08:18Z</dcterms:modified>
</cp:coreProperties>
</file>